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84" r:id="rId5"/>
    <p:sldId id="285" r:id="rId6"/>
    <p:sldId id="286" r:id="rId7"/>
    <p:sldId id="276" r:id="rId8"/>
    <p:sldId id="277" r:id="rId9"/>
    <p:sldId id="278" r:id="rId10"/>
    <p:sldId id="279" r:id="rId11"/>
    <p:sldId id="280" r:id="rId12"/>
    <p:sldId id="281" r:id="rId13"/>
    <p:sldId id="261" r:id="rId14"/>
    <p:sldId id="268" r:id="rId15"/>
    <p:sldId id="269" r:id="rId16"/>
    <p:sldId id="270" r:id="rId17"/>
    <p:sldId id="291" r:id="rId18"/>
    <p:sldId id="275" r:id="rId19"/>
    <p:sldId id="292" r:id="rId20"/>
    <p:sldId id="267" r:id="rId21"/>
    <p:sldId id="289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あくあフォント"/>
        <a:ea typeface="あくあフォント"/>
        <a:cs typeface="あくあフォント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503D"/>
    <a:srgbClr val="00221A"/>
    <a:srgbClr val="3399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92" autoAdjust="0"/>
  </p:normalViewPr>
  <p:slideViewPr>
    <p:cSldViewPr snapToGrid="0">
      <p:cViewPr>
        <p:scale>
          <a:sx n="81" d="100"/>
          <a:sy n="81" d="100"/>
        </p:scale>
        <p:origin x="-115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556B998-1DF4-461D-8E30-C525B9BAE4A4}" type="datetimeFigureOut">
              <a:rPr lang="zh-TW" altLang="en-US"/>
              <a:pPr>
                <a:defRPr/>
              </a:pPr>
              <a:t>2017/10/18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97D7F-8BDB-4DD1-A287-EE03FF3F3D3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55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2655319-34C7-4831-A092-9D3622416979}" type="slidenum">
              <a:rPr lang="zh-TW" altLang="en-US" sz="1200"/>
              <a:pPr/>
              <a:t>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C3C1A8F3-649B-4E74-9A6B-94AE02C9A934}" type="slidenum">
              <a:rPr lang="zh-TW" altLang="en-US" sz="1200"/>
              <a:pPr/>
              <a:t>10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A17668D-3A56-415B-9B31-7DCF23869875}" type="slidenum">
              <a:rPr lang="zh-TW" altLang="en-US" sz="1200"/>
              <a:pPr/>
              <a:t>11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E93FB644-EBCD-4A3D-B57E-9ACE094CE5C6}" type="slidenum">
              <a:rPr lang="zh-TW" altLang="en-US" sz="1200"/>
              <a:pPr/>
              <a:t>12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6CF1E5F4-65E8-4FD1-B1AA-B33A54ECCCF3}" type="slidenum">
              <a:rPr lang="zh-TW" altLang="en-US" sz="1200"/>
              <a:pPr/>
              <a:t>13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DD47D824-010D-4B5E-9F70-39F63BA7D067}" type="slidenum">
              <a:rPr lang="zh-TW" altLang="en-US" sz="1200"/>
              <a:pPr/>
              <a:t>14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DC2C43EE-F974-4E0E-B4A5-5E335BC83046}" type="slidenum">
              <a:rPr lang="zh-TW" altLang="en-US" sz="1200"/>
              <a:pPr/>
              <a:t>15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04251263-F45E-430F-805D-4090A7D64E61}" type="slidenum">
              <a:rPr lang="zh-TW" altLang="en-US" sz="1200"/>
              <a:pPr/>
              <a:t>16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FF6C5555-E72F-4A23-B04F-E6837B0A8647}" type="slidenum">
              <a:rPr lang="zh-TW" altLang="en-US" sz="1200"/>
              <a:pPr/>
              <a:t>17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5ACD280-F0A8-43E0-AD61-E374D96AD0DB}" type="slidenum">
              <a:rPr lang="zh-TW" altLang="en-US" sz="1200"/>
              <a:pPr/>
              <a:t>18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F141FB12-FD89-458A-9A43-29B36E5D110E}" type="slidenum">
              <a:rPr lang="zh-TW" altLang="en-US" sz="1200"/>
              <a:pPr/>
              <a:t>19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7E972A9-5CEF-4763-89A8-8E7B48C8D5EF}" type="slidenum">
              <a:rPr lang="zh-TW" altLang="en-US" sz="1200"/>
              <a:pPr/>
              <a:t>2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7373FFEE-19B9-41CA-8B0E-1C0C3F5F1A76}" type="slidenum">
              <a:rPr lang="zh-TW" altLang="en-US" sz="1200"/>
              <a:pPr/>
              <a:t>20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E3785A4B-25C8-48AE-A156-2EB09173EA7D}" type="slidenum">
              <a:rPr lang="zh-TW" altLang="en-US" sz="1200"/>
              <a:pPr/>
              <a:t>21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35E7958-F966-4463-ACDF-085188B52A98}" type="slidenum">
              <a:rPr lang="zh-TW" altLang="en-US" sz="1200"/>
              <a:pPr/>
              <a:t>22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66E0562E-7060-4D71-9A52-FAB807CD027D}" type="slidenum">
              <a:rPr lang="zh-TW" altLang="en-US" sz="1200"/>
              <a:pPr/>
              <a:t>3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DA8924C1-69C2-4392-8EF1-15DC08C1456C}" type="slidenum">
              <a:rPr lang="zh-TW" altLang="en-US" sz="1200"/>
              <a:pPr/>
              <a:t>4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964B30E6-E248-4413-BD27-A8A3BBD87640}" type="slidenum">
              <a:rPr lang="zh-TW" altLang="en-US" sz="1200"/>
              <a:pPr/>
              <a:t>5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61F93680-1F8F-4203-A192-138CE1D3EE5E}" type="slidenum">
              <a:rPr lang="zh-TW" altLang="en-US" sz="1200"/>
              <a:pPr/>
              <a:t>6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00AAE347-EA0D-4AC1-86F2-CEAD337439FE}" type="slidenum">
              <a:rPr lang="zh-TW" altLang="en-US" sz="1200"/>
              <a:pPr/>
              <a:t>7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BDB23394-3340-4AEB-9D41-EDDEDCF03F62}" type="slidenum">
              <a:rPr lang="zh-TW" altLang="en-US" sz="1200"/>
              <a:pPr/>
              <a:t>8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/>
                <a:ea typeface="あくあフォント"/>
                <a:cs typeface="あくあフォント"/>
              </a:defRPr>
            </a:lvl9pPr>
          </a:lstStyle>
          <a:p>
            <a:fld id="{7DD6E0B8-161B-4EF3-838C-2BD23144D4C4}" type="slidenum">
              <a:rPr lang="zh-TW" altLang="en-US" sz="1200"/>
              <a:pPr/>
              <a:t>9</a:t>
            </a:fld>
            <a:endParaRPr lang="zh-TW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377825" y="2389188"/>
            <a:ext cx="1212850" cy="1277937"/>
            <a:chOff x="531" y="941"/>
            <a:chExt cx="3268" cy="320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614" y="1587"/>
              <a:ext cx="1185" cy="626"/>
            </a:xfrm>
            <a:custGeom>
              <a:avLst/>
              <a:gdLst>
                <a:gd name="T0" fmla="*/ 18 w 1187"/>
                <a:gd name="T1" fmla="*/ 544 h 626"/>
                <a:gd name="T2" fmla="*/ 641 w 1187"/>
                <a:gd name="T3" fmla="*/ 68 h 626"/>
                <a:gd name="T4" fmla="*/ 1081 w 1187"/>
                <a:gd name="T5" fmla="*/ 135 h 626"/>
                <a:gd name="T6" fmla="*/ 1072 w 1187"/>
                <a:gd name="T7" fmla="*/ 410 h 626"/>
                <a:gd name="T8" fmla="*/ 532 w 1187"/>
                <a:gd name="T9" fmla="*/ 560 h 626"/>
                <a:gd name="T10" fmla="*/ 18 w 1187"/>
                <a:gd name="T11" fmla="*/ 544 h 6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101" y="941"/>
              <a:ext cx="595" cy="1208"/>
            </a:xfrm>
            <a:custGeom>
              <a:avLst/>
              <a:gdLst>
                <a:gd name="T0" fmla="*/ 523 w 598"/>
                <a:gd name="T1" fmla="*/ 1096 h 1208"/>
                <a:gd name="T2" fmla="*/ 548 w 598"/>
                <a:gd name="T3" fmla="*/ 737 h 1208"/>
                <a:gd name="T4" fmla="*/ 434 w 598"/>
                <a:gd name="T5" fmla="*/ 177 h 1208"/>
                <a:gd name="T6" fmla="*/ 63 w 598"/>
                <a:gd name="T7" fmla="*/ 61 h 1208"/>
                <a:gd name="T8" fmla="*/ 80 w 598"/>
                <a:gd name="T9" fmla="*/ 545 h 1208"/>
                <a:gd name="T10" fmla="*/ 325 w 598"/>
                <a:gd name="T11" fmla="*/ 1071 h 1208"/>
                <a:gd name="T12" fmla="*/ 481 w 598"/>
                <a:gd name="T13" fmla="*/ 1204 h 1208"/>
                <a:gd name="T14" fmla="*/ 523 w 598"/>
                <a:gd name="T15" fmla="*/ 1096 h 1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81" y="2117"/>
              <a:ext cx="1146" cy="470"/>
            </a:xfrm>
            <a:custGeom>
              <a:avLst/>
              <a:gdLst>
                <a:gd name="T0" fmla="*/ 1154 w 1144"/>
                <a:gd name="T1" fmla="*/ 21 h 472"/>
                <a:gd name="T2" fmla="*/ 1053 w 1144"/>
                <a:gd name="T3" fmla="*/ 160 h 472"/>
                <a:gd name="T4" fmla="*/ 508 w 1144"/>
                <a:gd name="T5" fmla="*/ 400 h 472"/>
                <a:gd name="T6" fmla="*/ 130 w 1144"/>
                <a:gd name="T7" fmla="*/ 425 h 472"/>
                <a:gd name="T8" fmla="*/ 30 w 1144"/>
                <a:gd name="T9" fmla="*/ 261 h 472"/>
                <a:gd name="T10" fmla="*/ 88 w 1144"/>
                <a:gd name="T11" fmla="*/ 113 h 472"/>
                <a:gd name="T12" fmla="*/ 567 w 1144"/>
                <a:gd name="T13" fmla="*/ 30 h 472"/>
                <a:gd name="T14" fmla="*/ 978 w 1144"/>
                <a:gd name="T15" fmla="*/ 46 h 472"/>
                <a:gd name="T16" fmla="*/ 1154 w 1144"/>
                <a:gd name="T17" fmla="*/ 21 h 4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597" y="2177"/>
              <a:ext cx="800" cy="817"/>
            </a:xfrm>
            <a:custGeom>
              <a:avLst/>
              <a:gdLst>
                <a:gd name="T0" fmla="*/ 42 w 802"/>
                <a:gd name="T1" fmla="*/ 21 h 818"/>
                <a:gd name="T2" fmla="*/ 200 w 802"/>
                <a:gd name="T3" fmla="*/ 346 h 818"/>
                <a:gd name="T4" fmla="*/ 407 w 802"/>
                <a:gd name="T5" fmla="*/ 669 h 818"/>
                <a:gd name="T6" fmla="*/ 680 w 802"/>
                <a:gd name="T7" fmla="*/ 786 h 818"/>
                <a:gd name="T8" fmla="*/ 738 w 802"/>
                <a:gd name="T9" fmla="*/ 544 h 818"/>
                <a:gd name="T10" fmla="*/ 440 w 802"/>
                <a:gd name="T11" fmla="*/ 221 h 818"/>
                <a:gd name="T12" fmla="*/ 42 w 802"/>
                <a:gd name="T13" fmla="*/ 21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353" y="2157"/>
              <a:ext cx="317" cy="1164"/>
            </a:xfrm>
            <a:custGeom>
              <a:avLst/>
              <a:gdLst>
                <a:gd name="T0" fmla="*/ 225 w 318"/>
                <a:gd name="T1" fmla="*/ 107 h 1166"/>
                <a:gd name="T2" fmla="*/ 27 w 318"/>
                <a:gd name="T3" fmla="*/ 789 h 1166"/>
                <a:gd name="T4" fmla="*/ 77 w 318"/>
                <a:gd name="T5" fmla="*/ 1079 h 1166"/>
                <a:gd name="T6" fmla="*/ 275 w 318"/>
                <a:gd name="T7" fmla="*/ 987 h 1166"/>
                <a:gd name="T8" fmla="*/ 258 w 318"/>
                <a:gd name="T9" fmla="*/ 157 h 1166"/>
                <a:gd name="T10" fmla="*/ 225 w 318"/>
                <a:gd name="T11" fmla="*/ 107 h 1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94" y="2272"/>
              <a:ext cx="903" cy="1878"/>
            </a:xfrm>
            <a:custGeom>
              <a:avLst/>
              <a:gdLst>
                <a:gd name="T0" fmla="*/ 923 w 901"/>
                <a:gd name="T1" fmla="*/ 0 h 1879"/>
                <a:gd name="T2" fmla="*/ 587 w 901"/>
                <a:gd name="T3" fmla="*/ 343 h 1879"/>
                <a:gd name="T4" fmla="*/ 261 w 901"/>
                <a:gd name="T5" fmla="*/ 785 h 1879"/>
                <a:gd name="T6" fmla="*/ 66 w 901"/>
                <a:gd name="T7" fmla="*/ 1308 h 1879"/>
                <a:gd name="T8" fmla="*/ 0 w 901"/>
                <a:gd name="T9" fmla="*/ 1868 h 1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699" y="3739"/>
              <a:ext cx="834" cy="379"/>
            </a:xfrm>
            <a:custGeom>
              <a:avLst/>
              <a:gdLst>
                <a:gd name="T0" fmla="*/ 5 w 836"/>
                <a:gd name="T1" fmla="*/ 322 h 381"/>
                <a:gd name="T2" fmla="*/ 278 w 836"/>
                <a:gd name="T3" fmla="*/ 94 h 381"/>
                <a:gd name="T4" fmla="*/ 676 w 836"/>
                <a:gd name="T5" fmla="*/ 10 h 381"/>
                <a:gd name="T6" fmla="*/ 751 w 836"/>
                <a:gd name="T7" fmla="*/ 141 h 381"/>
                <a:gd name="T8" fmla="*/ 311 w 836"/>
                <a:gd name="T9" fmla="*/ 297 h 381"/>
                <a:gd name="T10" fmla="*/ 5 w 836"/>
                <a:gd name="T11" fmla="*/ 322 h 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31" y="3301"/>
              <a:ext cx="1193" cy="821"/>
            </a:xfrm>
            <a:custGeom>
              <a:avLst/>
              <a:gdLst>
                <a:gd name="T0" fmla="*/ 1169 w 1194"/>
                <a:gd name="T1" fmla="*/ 791 h 820"/>
                <a:gd name="T2" fmla="*/ 994 w 1194"/>
                <a:gd name="T3" fmla="*/ 524 h 820"/>
                <a:gd name="T4" fmla="*/ 396 w 1194"/>
                <a:gd name="T5" fmla="*/ 79 h 820"/>
                <a:gd name="T6" fmla="*/ 3 w 1194"/>
                <a:gd name="T7" fmla="*/ 71 h 820"/>
                <a:gd name="T8" fmla="*/ 379 w 1194"/>
                <a:gd name="T9" fmla="*/ 516 h 820"/>
                <a:gd name="T10" fmla="*/ 911 w 1194"/>
                <a:gd name="T11" fmla="*/ 766 h 820"/>
                <a:gd name="T12" fmla="*/ 1169 w 1194"/>
                <a:gd name="T13" fmla="*/ 791 h 8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486" y="2029"/>
              <a:ext cx="274" cy="275"/>
            </a:xfrm>
            <a:custGeom>
              <a:avLst/>
              <a:gdLst>
                <a:gd name="T0" fmla="*/ 92 w 276"/>
                <a:gd name="T1" fmla="*/ 24 h 273"/>
                <a:gd name="T2" fmla="*/ 248 w 276"/>
                <a:gd name="T3" fmla="*/ 254 h 273"/>
                <a:gd name="T4" fmla="*/ 69 w 276"/>
                <a:gd name="T5" fmla="*/ 271 h 273"/>
                <a:gd name="T6" fmla="*/ 3 w 276"/>
                <a:gd name="T7" fmla="*/ 101 h 273"/>
                <a:gd name="T8" fmla="*/ 92 w 276"/>
                <a:gd name="T9" fmla="*/ 24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14288" y="3556000"/>
            <a:ext cx="8861425" cy="298450"/>
          </a:xfrm>
          <a:custGeom>
            <a:avLst/>
            <a:gdLst>
              <a:gd name="T0" fmla="*/ 0 w 5582"/>
              <a:gd name="T1" fmla="*/ 2147483646 h 188"/>
              <a:gd name="T2" fmla="*/ 2147483646 w 5582"/>
              <a:gd name="T3" fmla="*/ 2147483646 h 188"/>
              <a:gd name="T4" fmla="*/ 2147483646 w 5582"/>
              <a:gd name="T5" fmla="*/ 2147483646 h 188"/>
              <a:gd name="T6" fmla="*/ 2147483646 w 5582"/>
              <a:gd name="T7" fmla="*/ 2147483646 h 188"/>
              <a:gd name="T8" fmla="*/ 2147483646 w 5582"/>
              <a:gd name="T9" fmla="*/ 2147483646 h 188"/>
              <a:gd name="T10" fmla="*/ 2147483646 w 5582"/>
              <a:gd name="T11" fmla="*/ 2147483646 h 188"/>
              <a:gd name="T12" fmla="*/ 2147483646 w 5582"/>
              <a:gd name="T13" fmla="*/ 2147483646 h 188"/>
              <a:gd name="T14" fmla="*/ 2147483646 w 5582"/>
              <a:gd name="T15" fmla="*/ 2147483646 h 188"/>
              <a:gd name="T16" fmla="*/ 2147483646 w 5582"/>
              <a:gd name="T17" fmla="*/ 2147483646 h 188"/>
              <a:gd name="T18" fmla="*/ 2147483646 w 5582"/>
              <a:gd name="T19" fmla="*/ 2147483646 h 188"/>
              <a:gd name="T20" fmla="*/ 2147483646 w 5582"/>
              <a:gd name="T21" fmla="*/ 2147483646 h 188"/>
              <a:gd name="T22" fmla="*/ 2147483646 w 5582"/>
              <a:gd name="T23" fmla="*/ 2147483646 h 188"/>
              <a:gd name="T24" fmla="*/ 2147483646 w 5582"/>
              <a:gd name="T25" fmla="*/ 2147483646 h 188"/>
              <a:gd name="T26" fmla="*/ 2147483646 w 5582"/>
              <a:gd name="T27" fmla="*/ 2147483646 h 188"/>
              <a:gd name="T28" fmla="*/ 2147483646 w 5582"/>
              <a:gd name="T29" fmla="*/ 2147483646 h 188"/>
              <a:gd name="T30" fmla="*/ 2147483646 w 5582"/>
              <a:gd name="T31" fmla="*/ 2147483646 h 188"/>
              <a:gd name="T32" fmla="*/ 2147483646 w 5582"/>
              <a:gd name="T33" fmla="*/ 2147483646 h 188"/>
              <a:gd name="T34" fmla="*/ 2147483646 w 5582"/>
              <a:gd name="T35" fmla="*/ 2147483646 h 1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582" h="188">
                <a:moveTo>
                  <a:pt x="0" y="67"/>
                </a:moveTo>
                <a:cubicBezTo>
                  <a:pt x="61" y="47"/>
                  <a:pt x="122" y="27"/>
                  <a:pt x="229" y="30"/>
                </a:cubicBezTo>
                <a:cubicBezTo>
                  <a:pt x="336" y="34"/>
                  <a:pt x="498" y="78"/>
                  <a:pt x="644" y="86"/>
                </a:cubicBezTo>
                <a:cubicBezTo>
                  <a:pt x="789" y="93"/>
                  <a:pt x="950" y="79"/>
                  <a:pt x="1103" y="76"/>
                </a:cubicBezTo>
                <a:cubicBezTo>
                  <a:pt x="1256" y="73"/>
                  <a:pt x="1443" y="62"/>
                  <a:pt x="1564" y="67"/>
                </a:cubicBezTo>
                <a:cubicBezTo>
                  <a:pt x="1685" y="71"/>
                  <a:pt x="1705" y="103"/>
                  <a:pt x="1830" y="104"/>
                </a:cubicBezTo>
                <a:cubicBezTo>
                  <a:pt x="1956" y="105"/>
                  <a:pt x="2158" y="89"/>
                  <a:pt x="2318" y="72"/>
                </a:cubicBezTo>
                <a:cubicBezTo>
                  <a:pt x="2477" y="55"/>
                  <a:pt x="2645" y="0"/>
                  <a:pt x="2787" y="2"/>
                </a:cubicBezTo>
                <a:cubicBezTo>
                  <a:pt x="2929" y="4"/>
                  <a:pt x="3042" y="68"/>
                  <a:pt x="3174" y="86"/>
                </a:cubicBezTo>
                <a:cubicBezTo>
                  <a:pt x="3306" y="103"/>
                  <a:pt x="3488" y="105"/>
                  <a:pt x="3578" y="104"/>
                </a:cubicBezTo>
                <a:cubicBezTo>
                  <a:pt x="3669" y="103"/>
                  <a:pt x="3637" y="83"/>
                  <a:pt x="3716" y="81"/>
                </a:cubicBezTo>
                <a:cubicBezTo>
                  <a:pt x="3795" y="78"/>
                  <a:pt x="3932" y="94"/>
                  <a:pt x="4056" y="90"/>
                </a:cubicBezTo>
                <a:cubicBezTo>
                  <a:pt x="4181" y="86"/>
                  <a:pt x="4346" y="60"/>
                  <a:pt x="4461" y="58"/>
                </a:cubicBezTo>
                <a:cubicBezTo>
                  <a:pt x="4576" y="56"/>
                  <a:pt x="4648" y="79"/>
                  <a:pt x="4746" y="76"/>
                </a:cubicBezTo>
                <a:cubicBezTo>
                  <a:pt x="4844" y="73"/>
                  <a:pt x="4969" y="31"/>
                  <a:pt x="5051" y="39"/>
                </a:cubicBezTo>
                <a:cubicBezTo>
                  <a:pt x="5132" y="47"/>
                  <a:pt x="5178" y="99"/>
                  <a:pt x="5235" y="122"/>
                </a:cubicBezTo>
                <a:cubicBezTo>
                  <a:pt x="5291" y="145"/>
                  <a:pt x="5333" y="188"/>
                  <a:pt x="5391" y="178"/>
                </a:cubicBezTo>
                <a:cubicBezTo>
                  <a:pt x="5449" y="168"/>
                  <a:pt x="5542" y="88"/>
                  <a:pt x="5582" y="64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Freeform 48"/>
          <p:cNvSpPr>
            <a:spLocks/>
          </p:cNvSpPr>
          <p:nvPr userDrawn="1"/>
        </p:nvSpPr>
        <p:spPr bwMode="auto">
          <a:xfrm>
            <a:off x="3059113" y="5576888"/>
            <a:ext cx="5689600" cy="169862"/>
          </a:xfrm>
          <a:custGeom>
            <a:avLst/>
            <a:gdLst>
              <a:gd name="T0" fmla="*/ 0 w 3584"/>
              <a:gd name="T1" fmla="*/ 2147483646 h 107"/>
              <a:gd name="T2" fmla="*/ 2147483646 w 3584"/>
              <a:gd name="T3" fmla="*/ 2147483646 h 107"/>
              <a:gd name="T4" fmla="*/ 2147483646 w 3584"/>
              <a:gd name="T5" fmla="*/ 2147483646 h 107"/>
              <a:gd name="T6" fmla="*/ 2147483646 w 3584"/>
              <a:gd name="T7" fmla="*/ 2147483646 h 107"/>
              <a:gd name="T8" fmla="*/ 2147483646 w 3584"/>
              <a:gd name="T9" fmla="*/ 2147483646 h 107"/>
              <a:gd name="T10" fmla="*/ 2147483646 w 3584"/>
              <a:gd name="T11" fmla="*/ 2147483646 h 107"/>
              <a:gd name="T12" fmla="*/ 2147483646 w 3584"/>
              <a:gd name="T13" fmla="*/ 2147483646 h 107"/>
              <a:gd name="T14" fmla="*/ 2147483646 w 3584"/>
              <a:gd name="T15" fmla="*/ 2147483646 h 107"/>
              <a:gd name="T16" fmla="*/ 2147483646 w 3584"/>
              <a:gd name="T17" fmla="*/ 2147483646 h 107"/>
              <a:gd name="T18" fmla="*/ 2147483646 w 3584"/>
              <a:gd name="T19" fmla="*/ 2147483646 h 107"/>
              <a:gd name="T20" fmla="*/ 2147483646 w 3584"/>
              <a:gd name="T21" fmla="*/ 2147483646 h 107"/>
              <a:gd name="T22" fmla="*/ 2147483646 w 3584"/>
              <a:gd name="T23" fmla="*/ 2147483646 h 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84" h="107">
                <a:moveTo>
                  <a:pt x="0" y="53"/>
                </a:moveTo>
                <a:cubicBezTo>
                  <a:pt x="68" y="30"/>
                  <a:pt x="137" y="8"/>
                  <a:pt x="273" y="8"/>
                </a:cubicBezTo>
                <a:cubicBezTo>
                  <a:pt x="409" y="8"/>
                  <a:pt x="628" y="53"/>
                  <a:pt x="817" y="53"/>
                </a:cubicBezTo>
                <a:cubicBezTo>
                  <a:pt x="1006" y="53"/>
                  <a:pt x="1226" y="0"/>
                  <a:pt x="1407" y="8"/>
                </a:cubicBezTo>
                <a:cubicBezTo>
                  <a:pt x="1588" y="16"/>
                  <a:pt x="1747" y="92"/>
                  <a:pt x="1906" y="99"/>
                </a:cubicBezTo>
                <a:cubicBezTo>
                  <a:pt x="2065" y="106"/>
                  <a:pt x="2246" y="61"/>
                  <a:pt x="2359" y="53"/>
                </a:cubicBezTo>
                <a:cubicBezTo>
                  <a:pt x="2472" y="45"/>
                  <a:pt x="2503" y="53"/>
                  <a:pt x="2586" y="53"/>
                </a:cubicBezTo>
                <a:cubicBezTo>
                  <a:pt x="2669" y="53"/>
                  <a:pt x="2775" y="45"/>
                  <a:pt x="2858" y="53"/>
                </a:cubicBezTo>
                <a:cubicBezTo>
                  <a:pt x="2941" y="61"/>
                  <a:pt x="3009" y="91"/>
                  <a:pt x="3085" y="99"/>
                </a:cubicBezTo>
                <a:cubicBezTo>
                  <a:pt x="3161" y="107"/>
                  <a:pt x="3252" y="107"/>
                  <a:pt x="3312" y="99"/>
                </a:cubicBezTo>
                <a:cubicBezTo>
                  <a:pt x="3372" y="91"/>
                  <a:pt x="3403" y="61"/>
                  <a:pt x="3448" y="53"/>
                </a:cubicBezTo>
                <a:cubicBezTo>
                  <a:pt x="3493" y="45"/>
                  <a:pt x="3538" y="49"/>
                  <a:pt x="3584" y="53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" name="Group 52"/>
          <p:cNvGrpSpPr>
            <a:grpSpLocks/>
          </p:cNvGrpSpPr>
          <p:nvPr userDrawn="1"/>
        </p:nvGrpSpPr>
        <p:grpSpPr bwMode="auto">
          <a:xfrm>
            <a:off x="7831138" y="4470400"/>
            <a:ext cx="773112" cy="1263650"/>
            <a:chOff x="4933" y="2816"/>
            <a:chExt cx="487" cy="796"/>
          </a:xfrm>
        </p:grpSpPr>
        <p:grpSp>
          <p:nvGrpSpPr>
            <p:cNvPr id="17" name="Group 14"/>
            <p:cNvGrpSpPr>
              <a:grpSpLocks/>
            </p:cNvGrpSpPr>
            <p:nvPr userDrawn="1"/>
          </p:nvGrpSpPr>
          <p:grpSpPr bwMode="auto">
            <a:xfrm>
              <a:off x="4931" y="2818"/>
              <a:ext cx="486" cy="798"/>
              <a:chOff x="1837" y="1586"/>
              <a:chExt cx="1139" cy="2032"/>
            </a:xfrm>
          </p:grpSpPr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2280" y="1586"/>
                <a:ext cx="117" cy="316"/>
              </a:xfrm>
              <a:custGeom>
                <a:avLst/>
                <a:gdLst>
                  <a:gd name="T0" fmla="*/ 117 w 117"/>
                  <a:gd name="T1" fmla="*/ 0 h 317"/>
                  <a:gd name="T2" fmla="*/ 50 w 117"/>
                  <a:gd name="T3" fmla="*/ 42 h 317"/>
                  <a:gd name="T4" fmla="*/ 8 w 117"/>
                  <a:gd name="T5" fmla="*/ 164 h 317"/>
                  <a:gd name="T6" fmla="*/ 0 w 117"/>
                  <a:gd name="T7" fmla="*/ 306 h 3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130" y="1591"/>
                <a:ext cx="216" cy="270"/>
              </a:xfrm>
              <a:custGeom>
                <a:avLst/>
                <a:gdLst>
                  <a:gd name="T0" fmla="*/ 206 w 217"/>
                  <a:gd name="T1" fmla="*/ 3 h 271"/>
                  <a:gd name="T2" fmla="*/ 108 w 217"/>
                  <a:gd name="T3" fmla="*/ 45 h 271"/>
                  <a:gd name="T4" fmla="*/ 0 w 217"/>
                  <a:gd name="T5" fmla="*/ 260 h 2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388" y="1594"/>
                <a:ext cx="42" cy="260"/>
              </a:xfrm>
              <a:custGeom>
                <a:avLst/>
                <a:gdLst>
                  <a:gd name="T0" fmla="*/ 0 w 42"/>
                  <a:gd name="T1" fmla="*/ 0 h 259"/>
                  <a:gd name="T2" fmla="*/ 26 w 42"/>
                  <a:gd name="T3" fmla="*/ 187 h 259"/>
                  <a:gd name="T4" fmla="*/ 42 w 42"/>
                  <a:gd name="T5" fmla="*/ 270 h 2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404" y="1594"/>
                <a:ext cx="241" cy="369"/>
              </a:xfrm>
              <a:custGeom>
                <a:avLst/>
                <a:gdLst>
                  <a:gd name="T0" fmla="*/ 0 w 242"/>
                  <a:gd name="T1" fmla="*/ 0 h 368"/>
                  <a:gd name="T2" fmla="*/ 148 w 242"/>
                  <a:gd name="T3" fmla="*/ 117 h 368"/>
                  <a:gd name="T4" fmla="*/ 231 w 242"/>
                  <a:gd name="T5" fmla="*/ 379 h 3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048" y="1619"/>
                <a:ext cx="173" cy="502"/>
              </a:xfrm>
              <a:custGeom>
                <a:avLst/>
                <a:gdLst>
                  <a:gd name="T0" fmla="*/ 183 w 172"/>
                  <a:gd name="T1" fmla="*/ 0 h 501"/>
                  <a:gd name="T2" fmla="*/ 38 w 172"/>
                  <a:gd name="T3" fmla="*/ 142 h 501"/>
                  <a:gd name="T4" fmla="*/ 5 w 172"/>
                  <a:gd name="T5" fmla="*/ 362 h 501"/>
                  <a:gd name="T6" fmla="*/ 5 w 172"/>
                  <a:gd name="T7" fmla="*/ 512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528" y="1838"/>
                <a:ext cx="35" cy="148"/>
              </a:xfrm>
              <a:custGeom>
                <a:avLst/>
                <a:gdLst>
                  <a:gd name="T0" fmla="*/ 0 w 34"/>
                  <a:gd name="T1" fmla="*/ 0 h 150"/>
                  <a:gd name="T2" fmla="*/ 45 w 34"/>
                  <a:gd name="T3" fmla="*/ 128 h 1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2355" y="1769"/>
                <a:ext cx="7" cy="234"/>
              </a:xfrm>
              <a:custGeom>
                <a:avLst/>
                <a:gdLst>
                  <a:gd name="T0" fmla="*/ 0 w 9"/>
                  <a:gd name="T1" fmla="*/ 0 h 233"/>
                  <a:gd name="T2" fmla="*/ 2 w 9"/>
                  <a:gd name="T3" fmla="*/ 83 h 233"/>
                  <a:gd name="T4" fmla="*/ 2 w 9"/>
                  <a:gd name="T5" fmla="*/ 244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472" y="1769"/>
                <a:ext cx="47" cy="334"/>
              </a:xfrm>
              <a:custGeom>
                <a:avLst/>
                <a:gdLst>
                  <a:gd name="T0" fmla="*/ 28 w 49"/>
                  <a:gd name="T1" fmla="*/ 0 h 334"/>
                  <a:gd name="T2" fmla="*/ 28 w 49"/>
                  <a:gd name="T3" fmla="*/ 208 h 334"/>
                  <a:gd name="T4" fmla="*/ 0 w 49"/>
                  <a:gd name="T5" fmla="*/ 334 h 3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2629" y="1920"/>
                <a:ext cx="108" cy="250"/>
              </a:xfrm>
              <a:custGeom>
                <a:avLst/>
                <a:gdLst>
                  <a:gd name="T0" fmla="*/ 0 w 108"/>
                  <a:gd name="T1" fmla="*/ 0 h 250"/>
                  <a:gd name="T2" fmla="*/ 75 w 108"/>
                  <a:gd name="T3" fmla="*/ 200 h 250"/>
                  <a:gd name="T4" fmla="*/ 108 w 108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088" y="1945"/>
                <a:ext cx="525" cy="303"/>
              </a:xfrm>
              <a:custGeom>
                <a:avLst/>
                <a:gdLst>
                  <a:gd name="T0" fmla="*/ 0 w 526"/>
                  <a:gd name="T1" fmla="*/ 150 h 304"/>
                  <a:gd name="T2" fmla="*/ 159 w 526"/>
                  <a:gd name="T3" fmla="*/ 265 h 304"/>
                  <a:gd name="T4" fmla="*/ 273 w 526"/>
                  <a:gd name="T5" fmla="*/ 290 h 304"/>
                  <a:gd name="T6" fmla="*/ 440 w 526"/>
                  <a:gd name="T7" fmla="*/ 248 h 304"/>
                  <a:gd name="T8" fmla="*/ 490 w 526"/>
                  <a:gd name="T9" fmla="*/ 142 h 304"/>
                  <a:gd name="T10" fmla="*/ 515 w 526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151" y="1645"/>
                <a:ext cx="145" cy="586"/>
              </a:xfrm>
              <a:custGeom>
                <a:avLst/>
                <a:gdLst>
                  <a:gd name="T0" fmla="*/ 145 w 145"/>
                  <a:gd name="T1" fmla="*/ 0 h 584"/>
                  <a:gd name="T2" fmla="*/ 28 w 145"/>
                  <a:gd name="T3" fmla="*/ 236 h 584"/>
                  <a:gd name="T4" fmla="*/ 3 w 145"/>
                  <a:gd name="T5" fmla="*/ 411 h 584"/>
                  <a:gd name="T6" fmla="*/ 11 w 145"/>
                  <a:gd name="T7" fmla="*/ 606 h 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2102" y="1963"/>
                <a:ext cx="19" cy="359"/>
              </a:xfrm>
              <a:custGeom>
                <a:avLst/>
                <a:gdLst>
                  <a:gd name="T0" fmla="*/ 3 w 19"/>
                  <a:gd name="T1" fmla="*/ 0 h 359"/>
                  <a:gd name="T2" fmla="*/ 3 w 19"/>
                  <a:gd name="T3" fmla="*/ 250 h 359"/>
                  <a:gd name="T4" fmla="*/ 19 w 19"/>
                  <a:gd name="T5" fmla="*/ 359 h 3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146" y="1892"/>
                <a:ext cx="117" cy="211"/>
              </a:xfrm>
              <a:custGeom>
                <a:avLst/>
                <a:gdLst>
                  <a:gd name="T0" fmla="*/ 127 w 116"/>
                  <a:gd name="T1" fmla="*/ 53 h 213"/>
                  <a:gd name="T2" fmla="*/ 69 w 116"/>
                  <a:gd name="T3" fmla="*/ 5 h 213"/>
                  <a:gd name="T4" fmla="*/ 8 w 116"/>
                  <a:gd name="T5" fmla="*/ 85 h 213"/>
                  <a:gd name="T6" fmla="*/ 8 w 116"/>
                  <a:gd name="T7" fmla="*/ 154 h 213"/>
                  <a:gd name="T8" fmla="*/ 69 w 116"/>
                  <a:gd name="T9" fmla="*/ 191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132" y="2238"/>
                <a:ext cx="246" cy="601"/>
              </a:xfrm>
              <a:custGeom>
                <a:avLst/>
                <a:gdLst>
                  <a:gd name="T0" fmla="*/ 129 w 246"/>
                  <a:gd name="T1" fmla="*/ 0 h 602"/>
                  <a:gd name="T2" fmla="*/ 79 w 246"/>
                  <a:gd name="T3" fmla="*/ 59 h 602"/>
                  <a:gd name="T4" fmla="*/ 46 w 246"/>
                  <a:gd name="T5" fmla="*/ 259 h 602"/>
                  <a:gd name="T6" fmla="*/ 4 w 246"/>
                  <a:gd name="T7" fmla="*/ 482 h 602"/>
                  <a:gd name="T8" fmla="*/ 71 w 246"/>
                  <a:gd name="T9" fmla="*/ 549 h 602"/>
                  <a:gd name="T10" fmla="*/ 121 w 246"/>
                  <a:gd name="T11" fmla="*/ 565 h 602"/>
                  <a:gd name="T12" fmla="*/ 196 w 246"/>
                  <a:gd name="T13" fmla="*/ 390 h 602"/>
                  <a:gd name="T14" fmla="*/ 246 w 246"/>
                  <a:gd name="T15" fmla="*/ 217 h 6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174" y="2230"/>
                <a:ext cx="429" cy="654"/>
              </a:xfrm>
              <a:custGeom>
                <a:avLst/>
                <a:gdLst>
                  <a:gd name="T0" fmla="*/ 307 w 428"/>
                  <a:gd name="T1" fmla="*/ 0 h 654"/>
                  <a:gd name="T2" fmla="*/ 340 w 428"/>
                  <a:gd name="T3" fmla="*/ 142 h 654"/>
                  <a:gd name="T4" fmla="*/ 382 w 428"/>
                  <a:gd name="T5" fmla="*/ 342 h 654"/>
                  <a:gd name="T6" fmla="*/ 424 w 428"/>
                  <a:gd name="T7" fmla="*/ 576 h 654"/>
                  <a:gd name="T8" fmla="*/ 290 w 428"/>
                  <a:gd name="T9" fmla="*/ 626 h 654"/>
                  <a:gd name="T10" fmla="*/ 87 w 428"/>
                  <a:gd name="T11" fmla="*/ 651 h 654"/>
                  <a:gd name="T12" fmla="*/ 12 w 428"/>
                  <a:gd name="T13" fmla="*/ 643 h 654"/>
                  <a:gd name="T14" fmla="*/ 12 w 428"/>
                  <a:gd name="T15" fmla="*/ 584 h 6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2043" y="2755"/>
                <a:ext cx="169" cy="140"/>
              </a:xfrm>
              <a:custGeom>
                <a:avLst/>
                <a:gdLst>
                  <a:gd name="T0" fmla="*/ 94 w 169"/>
                  <a:gd name="T1" fmla="*/ 0 h 141"/>
                  <a:gd name="T2" fmla="*/ 44 w 169"/>
                  <a:gd name="T3" fmla="*/ 25 h 141"/>
                  <a:gd name="T4" fmla="*/ 2 w 169"/>
                  <a:gd name="T5" fmla="*/ 70 h 141"/>
                  <a:gd name="T6" fmla="*/ 35 w 169"/>
                  <a:gd name="T7" fmla="*/ 122 h 141"/>
                  <a:gd name="T8" fmla="*/ 110 w 169"/>
                  <a:gd name="T9" fmla="*/ 114 h 141"/>
                  <a:gd name="T10" fmla="*/ 169 w 169"/>
                  <a:gd name="T11" fmla="*/ 72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2329" y="2857"/>
                <a:ext cx="356" cy="321"/>
              </a:xfrm>
              <a:custGeom>
                <a:avLst/>
                <a:gdLst>
                  <a:gd name="T0" fmla="*/ 0 w 307"/>
                  <a:gd name="T1" fmla="*/ 0 h 321"/>
                  <a:gd name="T2" fmla="*/ 385 w 307"/>
                  <a:gd name="T3" fmla="*/ 117 h 321"/>
                  <a:gd name="T4" fmla="*/ 852 w 307"/>
                  <a:gd name="T5" fmla="*/ 292 h 321"/>
                  <a:gd name="T6" fmla="*/ 1189 w 307"/>
                  <a:gd name="T7" fmla="*/ 292 h 321"/>
                  <a:gd name="T8" fmla="*/ 1536 w 307"/>
                  <a:gd name="T9" fmla="*/ 242 h 321"/>
                  <a:gd name="T10" fmla="*/ 1371 w 307"/>
                  <a:gd name="T11" fmla="*/ 142 h 321"/>
                  <a:gd name="T12" fmla="*/ 936 w 307"/>
                  <a:gd name="T13" fmla="*/ 8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2193" y="2890"/>
                <a:ext cx="206" cy="364"/>
              </a:xfrm>
              <a:custGeom>
                <a:avLst/>
                <a:gdLst>
                  <a:gd name="T0" fmla="*/ 38 w 207"/>
                  <a:gd name="T1" fmla="*/ 0 h 364"/>
                  <a:gd name="T2" fmla="*/ 13 w 207"/>
                  <a:gd name="T3" fmla="*/ 208 h 364"/>
                  <a:gd name="T4" fmla="*/ 21 w 207"/>
                  <a:gd name="T5" fmla="*/ 342 h 364"/>
                  <a:gd name="T6" fmla="*/ 127 w 207"/>
                  <a:gd name="T7" fmla="*/ 342 h 364"/>
                  <a:gd name="T8" fmla="*/ 185 w 207"/>
                  <a:gd name="T9" fmla="*/ 258 h 364"/>
                  <a:gd name="T10" fmla="*/ 194 w 207"/>
                  <a:gd name="T11" fmla="*/ 75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2587" y="3129"/>
                <a:ext cx="173" cy="214"/>
              </a:xfrm>
              <a:custGeom>
                <a:avLst/>
                <a:gdLst>
                  <a:gd name="T0" fmla="*/ 0 w 172"/>
                  <a:gd name="T1" fmla="*/ 34 h 213"/>
                  <a:gd name="T2" fmla="*/ 58 w 172"/>
                  <a:gd name="T3" fmla="*/ 162 h 213"/>
                  <a:gd name="T4" fmla="*/ 119 w 172"/>
                  <a:gd name="T5" fmla="*/ 220 h 213"/>
                  <a:gd name="T6" fmla="*/ 178 w 172"/>
                  <a:gd name="T7" fmla="*/ 187 h 213"/>
                  <a:gd name="T8" fmla="*/ 75 w 172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2676" y="3226"/>
                <a:ext cx="300" cy="244"/>
              </a:xfrm>
              <a:custGeom>
                <a:avLst/>
                <a:gdLst>
                  <a:gd name="T0" fmla="*/ 80 w 300"/>
                  <a:gd name="T1" fmla="*/ 69 h 244"/>
                  <a:gd name="T2" fmla="*/ 117 w 300"/>
                  <a:gd name="T3" fmla="*/ 81 h 244"/>
                  <a:gd name="T4" fmla="*/ 180 w 300"/>
                  <a:gd name="T5" fmla="*/ 55 h 244"/>
                  <a:gd name="T6" fmla="*/ 216 w 300"/>
                  <a:gd name="T7" fmla="*/ 6 h 244"/>
                  <a:gd name="T8" fmla="*/ 282 w 300"/>
                  <a:gd name="T9" fmla="*/ 18 h 244"/>
                  <a:gd name="T10" fmla="*/ 294 w 300"/>
                  <a:gd name="T11" fmla="*/ 81 h 244"/>
                  <a:gd name="T12" fmla="*/ 246 w 300"/>
                  <a:gd name="T13" fmla="*/ 141 h 244"/>
                  <a:gd name="T14" fmla="*/ 178 w 300"/>
                  <a:gd name="T15" fmla="*/ 180 h 244"/>
                  <a:gd name="T16" fmla="*/ 73 w 300"/>
                  <a:gd name="T17" fmla="*/ 230 h 244"/>
                  <a:gd name="T18" fmla="*/ 25 w 300"/>
                  <a:gd name="T19" fmla="*/ 223 h 244"/>
                  <a:gd name="T20" fmla="*/ 0 w 300"/>
                  <a:gd name="T21" fmla="*/ 106 h 2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9" name="Group 35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45" name="Freeform 36"/>
                <p:cNvSpPr>
                  <a:spLocks/>
                </p:cNvSpPr>
                <p:nvPr/>
              </p:nvSpPr>
              <p:spPr bwMode="auto">
                <a:xfrm>
                  <a:off x="2245" y="3213"/>
                  <a:ext cx="171" cy="214"/>
                </a:xfrm>
                <a:custGeom>
                  <a:avLst/>
                  <a:gdLst>
                    <a:gd name="T0" fmla="*/ 0 w 172"/>
                    <a:gd name="T1" fmla="*/ 34 h 213"/>
                    <a:gd name="T2" fmla="*/ 58 w 172"/>
                    <a:gd name="T3" fmla="*/ 162 h 213"/>
                    <a:gd name="T4" fmla="*/ 97 w 172"/>
                    <a:gd name="T5" fmla="*/ 220 h 213"/>
                    <a:gd name="T6" fmla="*/ 156 w 172"/>
                    <a:gd name="T7" fmla="*/ 187 h 213"/>
                    <a:gd name="T8" fmla="*/ 75 w 172"/>
                    <a:gd name="T9" fmla="*/ 0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2330" y="3309"/>
                  <a:ext cx="300" cy="244"/>
                </a:xfrm>
                <a:custGeom>
                  <a:avLst/>
                  <a:gdLst>
                    <a:gd name="T0" fmla="*/ 80 w 300"/>
                    <a:gd name="T1" fmla="*/ 69 h 244"/>
                    <a:gd name="T2" fmla="*/ 117 w 300"/>
                    <a:gd name="T3" fmla="*/ 81 h 244"/>
                    <a:gd name="T4" fmla="*/ 180 w 300"/>
                    <a:gd name="T5" fmla="*/ 55 h 244"/>
                    <a:gd name="T6" fmla="*/ 216 w 300"/>
                    <a:gd name="T7" fmla="*/ 6 h 244"/>
                    <a:gd name="T8" fmla="*/ 282 w 300"/>
                    <a:gd name="T9" fmla="*/ 18 h 244"/>
                    <a:gd name="T10" fmla="*/ 294 w 300"/>
                    <a:gd name="T11" fmla="*/ 81 h 244"/>
                    <a:gd name="T12" fmla="*/ 246 w 300"/>
                    <a:gd name="T13" fmla="*/ 141 h 244"/>
                    <a:gd name="T14" fmla="*/ 178 w 300"/>
                    <a:gd name="T15" fmla="*/ 180 h 244"/>
                    <a:gd name="T16" fmla="*/ 73 w 300"/>
                    <a:gd name="T17" fmla="*/ 230 h 244"/>
                    <a:gd name="T18" fmla="*/ 25 w 300"/>
                    <a:gd name="T19" fmla="*/ 223 h 244"/>
                    <a:gd name="T20" fmla="*/ 0 w 300"/>
                    <a:gd name="T21" fmla="*/ 106 h 2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935" y="2503"/>
                <a:ext cx="202" cy="344"/>
              </a:xfrm>
              <a:custGeom>
                <a:avLst/>
                <a:gdLst>
                  <a:gd name="T0" fmla="*/ 112 w 200"/>
                  <a:gd name="T1" fmla="*/ 344 h 344"/>
                  <a:gd name="T2" fmla="*/ 145 w 200"/>
                  <a:gd name="T3" fmla="*/ 202 h 344"/>
                  <a:gd name="T4" fmla="*/ 181 w 200"/>
                  <a:gd name="T5" fmla="*/ 68 h 344"/>
                  <a:gd name="T6" fmla="*/ 120 w 200"/>
                  <a:gd name="T7" fmla="*/ 51 h 344"/>
                  <a:gd name="T8" fmla="*/ 62 w 200"/>
                  <a:gd name="T9" fmla="*/ 102 h 344"/>
                  <a:gd name="T10" fmla="*/ 1 w 200"/>
                  <a:gd name="T11" fmla="*/ 118 h 344"/>
                  <a:gd name="T12" fmla="*/ 42 w 200"/>
                  <a:gd name="T13" fmla="*/ 60 h 344"/>
                  <a:gd name="T14" fmla="*/ 95 w 200"/>
                  <a:gd name="T15" fmla="*/ 18 h 344"/>
                  <a:gd name="T16" fmla="*/ 173 w 200"/>
                  <a:gd name="T17" fmla="*/ 1 h 344"/>
                  <a:gd name="T18" fmla="*/ 215 w 200"/>
                  <a:gd name="T19" fmla="*/ 26 h 344"/>
                  <a:gd name="T20" fmla="*/ 215 w 200"/>
                  <a:gd name="T21" fmla="*/ 110 h 344"/>
                  <a:gd name="T22" fmla="*/ 198 w 200"/>
                  <a:gd name="T23" fmla="*/ 185 h 344"/>
                  <a:gd name="T24" fmla="*/ 173 w 200"/>
                  <a:gd name="T25" fmla="*/ 344 h 3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1837" y="2711"/>
                <a:ext cx="309" cy="868"/>
              </a:xfrm>
              <a:custGeom>
                <a:avLst/>
                <a:gdLst>
                  <a:gd name="T0" fmla="*/ 163 w 310"/>
                  <a:gd name="T1" fmla="*/ 35 h 870"/>
                  <a:gd name="T2" fmla="*/ 163 w 310"/>
                  <a:gd name="T3" fmla="*/ 127 h 870"/>
                  <a:gd name="T4" fmla="*/ 214 w 310"/>
                  <a:gd name="T5" fmla="*/ 102 h 870"/>
                  <a:gd name="T6" fmla="*/ 214 w 310"/>
                  <a:gd name="T7" fmla="*/ 152 h 870"/>
                  <a:gd name="T8" fmla="*/ 289 w 310"/>
                  <a:gd name="T9" fmla="*/ 94 h 870"/>
                  <a:gd name="T10" fmla="*/ 272 w 310"/>
                  <a:gd name="T11" fmla="*/ 169 h 870"/>
                  <a:gd name="T12" fmla="*/ 222 w 310"/>
                  <a:gd name="T13" fmla="*/ 258 h 870"/>
                  <a:gd name="T14" fmla="*/ 155 w 310"/>
                  <a:gd name="T15" fmla="*/ 467 h 870"/>
                  <a:gd name="T16" fmla="*/ 74 w 310"/>
                  <a:gd name="T17" fmla="*/ 781 h 870"/>
                  <a:gd name="T18" fmla="*/ 8 w 310"/>
                  <a:gd name="T19" fmla="*/ 848 h 870"/>
                  <a:gd name="T20" fmla="*/ 24 w 310"/>
                  <a:gd name="T21" fmla="*/ 781 h 870"/>
                  <a:gd name="T22" fmla="*/ 24 w 310"/>
                  <a:gd name="T23" fmla="*/ 665 h 870"/>
                  <a:gd name="T24" fmla="*/ 91 w 310"/>
                  <a:gd name="T25" fmla="*/ 325 h 870"/>
                  <a:gd name="T26" fmla="*/ 163 w 310"/>
                  <a:gd name="T27" fmla="*/ 35 h 8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2336" y="2062"/>
                <a:ext cx="105" cy="13"/>
              </a:xfrm>
              <a:custGeom>
                <a:avLst/>
                <a:gdLst>
                  <a:gd name="T0" fmla="*/ 0 w 104"/>
                  <a:gd name="T1" fmla="*/ 0 h 14"/>
                  <a:gd name="T2" fmla="*/ 73 w 104"/>
                  <a:gd name="T3" fmla="*/ 7 h 14"/>
                  <a:gd name="T4" fmla="*/ 115 w 104"/>
                  <a:gd name="T5" fmla="*/ 7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503" y="2060"/>
                <a:ext cx="82" cy="25"/>
              </a:xfrm>
              <a:custGeom>
                <a:avLst/>
                <a:gdLst>
                  <a:gd name="T0" fmla="*/ 0 w 104"/>
                  <a:gd name="T1" fmla="*/ 0 h 14"/>
                  <a:gd name="T2" fmla="*/ 5 w 104"/>
                  <a:gd name="T3" fmla="*/ 7516 h 14"/>
                  <a:gd name="T4" fmla="*/ 8 w 104"/>
                  <a:gd name="T5" fmla="*/ 4209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402" y="2182"/>
                <a:ext cx="103" cy="15"/>
              </a:xfrm>
              <a:custGeom>
                <a:avLst/>
                <a:gdLst>
                  <a:gd name="T0" fmla="*/ 0 w 104"/>
                  <a:gd name="T1" fmla="*/ 0 h 14"/>
                  <a:gd name="T2" fmla="*/ 52 w 104"/>
                  <a:gd name="T3" fmla="*/ 27 h 14"/>
                  <a:gd name="T4" fmla="*/ 93 w 104"/>
                  <a:gd name="T5" fmla="*/ 1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8" name="Freeform 50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>
                <a:gd name="T0" fmla="*/ 0 w 60"/>
                <a:gd name="T1" fmla="*/ 0 h 230"/>
                <a:gd name="T2" fmla="*/ 14 w 60"/>
                <a:gd name="T3" fmla="*/ 72 h 230"/>
                <a:gd name="T4" fmla="*/ 36 w 60"/>
                <a:gd name="T5" fmla="*/ 184 h 230"/>
                <a:gd name="T6" fmla="*/ 60 w 60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6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692275" y="2130425"/>
            <a:ext cx="67659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6A7428-DFC9-4317-9034-95EE583F3A7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711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27542-61C6-44B9-B156-EC4279F9C76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41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549275"/>
            <a:ext cx="1943100" cy="5546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549275"/>
            <a:ext cx="5676900" cy="5546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D5D8D-057A-40C3-8F94-E89A11EC96B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2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6303B-3D93-4DD1-9CE1-D7DE8D01646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731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F3380-7053-41A5-827B-3660DC31E8B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01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7CA8C-FFED-463C-A82F-791F02C8634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42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4ACF-7039-4823-AE24-5A0FBD8724A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1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E26DF-94E1-4361-9313-81613520D40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623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ACDE-3F88-492F-B1A1-DE8521823B2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64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217DE-976D-4CA7-8D11-95090820E80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16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85D7F-6177-425A-833F-614B53A7AF8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377825" y="414338"/>
            <a:ext cx="1212850" cy="1277937"/>
            <a:chOff x="531" y="941"/>
            <a:chExt cx="3268" cy="3209"/>
          </a:xfrm>
        </p:grpSpPr>
        <p:sp>
          <p:nvSpPr>
            <p:cNvPr id="1065" name="Freeform 8"/>
            <p:cNvSpPr>
              <a:spLocks/>
            </p:cNvSpPr>
            <p:nvPr/>
          </p:nvSpPr>
          <p:spPr bwMode="auto">
            <a:xfrm>
              <a:off x="2614" y="1587"/>
              <a:ext cx="1185" cy="626"/>
            </a:xfrm>
            <a:custGeom>
              <a:avLst/>
              <a:gdLst>
                <a:gd name="T0" fmla="*/ 18 w 1187"/>
                <a:gd name="T1" fmla="*/ 544 h 626"/>
                <a:gd name="T2" fmla="*/ 641 w 1187"/>
                <a:gd name="T3" fmla="*/ 68 h 626"/>
                <a:gd name="T4" fmla="*/ 1081 w 1187"/>
                <a:gd name="T5" fmla="*/ 135 h 626"/>
                <a:gd name="T6" fmla="*/ 1072 w 1187"/>
                <a:gd name="T7" fmla="*/ 410 h 626"/>
                <a:gd name="T8" fmla="*/ 532 w 1187"/>
                <a:gd name="T9" fmla="*/ 560 h 626"/>
                <a:gd name="T10" fmla="*/ 18 w 1187"/>
                <a:gd name="T11" fmla="*/ 544 h 6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" name="Freeform 9"/>
            <p:cNvSpPr>
              <a:spLocks/>
            </p:cNvSpPr>
            <p:nvPr/>
          </p:nvSpPr>
          <p:spPr bwMode="auto">
            <a:xfrm>
              <a:off x="2101" y="941"/>
              <a:ext cx="595" cy="1208"/>
            </a:xfrm>
            <a:custGeom>
              <a:avLst/>
              <a:gdLst>
                <a:gd name="T0" fmla="*/ 523 w 598"/>
                <a:gd name="T1" fmla="*/ 1096 h 1208"/>
                <a:gd name="T2" fmla="*/ 548 w 598"/>
                <a:gd name="T3" fmla="*/ 737 h 1208"/>
                <a:gd name="T4" fmla="*/ 434 w 598"/>
                <a:gd name="T5" fmla="*/ 177 h 1208"/>
                <a:gd name="T6" fmla="*/ 63 w 598"/>
                <a:gd name="T7" fmla="*/ 61 h 1208"/>
                <a:gd name="T8" fmla="*/ 80 w 598"/>
                <a:gd name="T9" fmla="*/ 545 h 1208"/>
                <a:gd name="T10" fmla="*/ 325 w 598"/>
                <a:gd name="T11" fmla="*/ 1071 h 1208"/>
                <a:gd name="T12" fmla="*/ 481 w 598"/>
                <a:gd name="T13" fmla="*/ 1204 h 1208"/>
                <a:gd name="T14" fmla="*/ 523 w 598"/>
                <a:gd name="T15" fmla="*/ 1096 h 1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7" name="Freeform 10"/>
            <p:cNvSpPr>
              <a:spLocks/>
            </p:cNvSpPr>
            <p:nvPr/>
          </p:nvSpPr>
          <p:spPr bwMode="auto">
            <a:xfrm>
              <a:off x="1481" y="2117"/>
              <a:ext cx="1146" cy="470"/>
            </a:xfrm>
            <a:custGeom>
              <a:avLst/>
              <a:gdLst>
                <a:gd name="T0" fmla="*/ 1154 w 1144"/>
                <a:gd name="T1" fmla="*/ 21 h 472"/>
                <a:gd name="T2" fmla="*/ 1053 w 1144"/>
                <a:gd name="T3" fmla="*/ 160 h 472"/>
                <a:gd name="T4" fmla="*/ 508 w 1144"/>
                <a:gd name="T5" fmla="*/ 400 h 472"/>
                <a:gd name="T6" fmla="*/ 130 w 1144"/>
                <a:gd name="T7" fmla="*/ 425 h 472"/>
                <a:gd name="T8" fmla="*/ 30 w 1144"/>
                <a:gd name="T9" fmla="*/ 261 h 472"/>
                <a:gd name="T10" fmla="*/ 88 w 1144"/>
                <a:gd name="T11" fmla="*/ 113 h 472"/>
                <a:gd name="T12" fmla="*/ 567 w 1144"/>
                <a:gd name="T13" fmla="*/ 30 h 472"/>
                <a:gd name="T14" fmla="*/ 978 w 1144"/>
                <a:gd name="T15" fmla="*/ 46 h 472"/>
                <a:gd name="T16" fmla="*/ 1154 w 1144"/>
                <a:gd name="T17" fmla="*/ 21 h 4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8" name="Freeform 11"/>
            <p:cNvSpPr>
              <a:spLocks/>
            </p:cNvSpPr>
            <p:nvPr/>
          </p:nvSpPr>
          <p:spPr bwMode="auto">
            <a:xfrm>
              <a:off x="2597" y="2177"/>
              <a:ext cx="800" cy="817"/>
            </a:xfrm>
            <a:custGeom>
              <a:avLst/>
              <a:gdLst>
                <a:gd name="T0" fmla="*/ 42 w 802"/>
                <a:gd name="T1" fmla="*/ 21 h 818"/>
                <a:gd name="T2" fmla="*/ 200 w 802"/>
                <a:gd name="T3" fmla="*/ 346 h 818"/>
                <a:gd name="T4" fmla="*/ 407 w 802"/>
                <a:gd name="T5" fmla="*/ 669 h 818"/>
                <a:gd name="T6" fmla="*/ 680 w 802"/>
                <a:gd name="T7" fmla="*/ 786 h 818"/>
                <a:gd name="T8" fmla="*/ 738 w 802"/>
                <a:gd name="T9" fmla="*/ 544 h 818"/>
                <a:gd name="T10" fmla="*/ 440 w 802"/>
                <a:gd name="T11" fmla="*/ 221 h 818"/>
                <a:gd name="T12" fmla="*/ 42 w 802"/>
                <a:gd name="T13" fmla="*/ 21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9" name="Freeform 12"/>
            <p:cNvSpPr>
              <a:spLocks/>
            </p:cNvSpPr>
            <p:nvPr/>
          </p:nvSpPr>
          <p:spPr bwMode="auto">
            <a:xfrm>
              <a:off x="2353" y="2157"/>
              <a:ext cx="317" cy="1164"/>
            </a:xfrm>
            <a:custGeom>
              <a:avLst/>
              <a:gdLst>
                <a:gd name="T0" fmla="*/ 225 w 318"/>
                <a:gd name="T1" fmla="*/ 107 h 1166"/>
                <a:gd name="T2" fmla="*/ 27 w 318"/>
                <a:gd name="T3" fmla="*/ 789 h 1166"/>
                <a:gd name="T4" fmla="*/ 77 w 318"/>
                <a:gd name="T5" fmla="*/ 1079 h 1166"/>
                <a:gd name="T6" fmla="*/ 275 w 318"/>
                <a:gd name="T7" fmla="*/ 987 h 1166"/>
                <a:gd name="T8" fmla="*/ 258 w 318"/>
                <a:gd name="T9" fmla="*/ 157 h 1166"/>
                <a:gd name="T10" fmla="*/ 225 w 318"/>
                <a:gd name="T11" fmla="*/ 107 h 1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0" name="Freeform 13"/>
            <p:cNvSpPr>
              <a:spLocks/>
            </p:cNvSpPr>
            <p:nvPr/>
          </p:nvSpPr>
          <p:spPr bwMode="auto">
            <a:xfrm>
              <a:off x="1694" y="2272"/>
              <a:ext cx="903" cy="1878"/>
            </a:xfrm>
            <a:custGeom>
              <a:avLst/>
              <a:gdLst>
                <a:gd name="T0" fmla="*/ 923 w 901"/>
                <a:gd name="T1" fmla="*/ 0 h 1879"/>
                <a:gd name="T2" fmla="*/ 587 w 901"/>
                <a:gd name="T3" fmla="*/ 343 h 1879"/>
                <a:gd name="T4" fmla="*/ 261 w 901"/>
                <a:gd name="T5" fmla="*/ 785 h 1879"/>
                <a:gd name="T6" fmla="*/ 66 w 901"/>
                <a:gd name="T7" fmla="*/ 1308 h 1879"/>
                <a:gd name="T8" fmla="*/ 0 w 901"/>
                <a:gd name="T9" fmla="*/ 1868 h 1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1" name="Freeform 14"/>
            <p:cNvSpPr>
              <a:spLocks/>
            </p:cNvSpPr>
            <p:nvPr/>
          </p:nvSpPr>
          <p:spPr bwMode="auto">
            <a:xfrm>
              <a:off x="1699" y="3739"/>
              <a:ext cx="834" cy="379"/>
            </a:xfrm>
            <a:custGeom>
              <a:avLst/>
              <a:gdLst>
                <a:gd name="T0" fmla="*/ 5 w 836"/>
                <a:gd name="T1" fmla="*/ 322 h 381"/>
                <a:gd name="T2" fmla="*/ 278 w 836"/>
                <a:gd name="T3" fmla="*/ 94 h 381"/>
                <a:gd name="T4" fmla="*/ 676 w 836"/>
                <a:gd name="T5" fmla="*/ 10 h 381"/>
                <a:gd name="T6" fmla="*/ 751 w 836"/>
                <a:gd name="T7" fmla="*/ 141 h 381"/>
                <a:gd name="T8" fmla="*/ 311 w 836"/>
                <a:gd name="T9" fmla="*/ 297 h 381"/>
                <a:gd name="T10" fmla="*/ 5 w 836"/>
                <a:gd name="T11" fmla="*/ 322 h 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2" name="Freeform 15"/>
            <p:cNvSpPr>
              <a:spLocks/>
            </p:cNvSpPr>
            <p:nvPr/>
          </p:nvSpPr>
          <p:spPr bwMode="auto">
            <a:xfrm>
              <a:off x="531" y="3301"/>
              <a:ext cx="1193" cy="821"/>
            </a:xfrm>
            <a:custGeom>
              <a:avLst/>
              <a:gdLst>
                <a:gd name="T0" fmla="*/ 1169 w 1194"/>
                <a:gd name="T1" fmla="*/ 791 h 820"/>
                <a:gd name="T2" fmla="*/ 994 w 1194"/>
                <a:gd name="T3" fmla="*/ 524 h 820"/>
                <a:gd name="T4" fmla="*/ 396 w 1194"/>
                <a:gd name="T5" fmla="*/ 79 h 820"/>
                <a:gd name="T6" fmla="*/ 3 w 1194"/>
                <a:gd name="T7" fmla="*/ 71 h 820"/>
                <a:gd name="T8" fmla="*/ 379 w 1194"/>
                <a:gd name="T9" fmla="*/ 516 h 820"/>
                <a:gd name="T10" fmla="*/ 911 w 1194"/>
                <a:gd name="T11" fmla="*/ 766 h 820"/>
                <a:gd name="T12" fmla="*/ 1169 w 1194"/>
                <a:gd name="T13" fmla="*/ 791 h 8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3" name="Freeform 16"/>
            <p:cNvSpPr>
              <a:spLocks/>
            </p:cNvSpPr>
            <p:nvPr/>
          </p:nvSpPr>
          <p:spPr bwMode="auto">
            <a:xfrm>
              <a:off x="2486" y="2029"/>
              <a:ext cx="274" cy="275"/>
            </a:xfrm>
            <a:custGeom>
              <a:avLst/>
              <a:gdLst>
                <a:gd name="T0" fmla="*/ 92 w 276"/>
                <a:gd name="T1" fmla="*/ 24 h 273"/>
                <a:gd name="T2" fmla="*/ 248 w 276"/>
                <a:gd name="T3" fmla="*/ 254 h 273"/>
                <a:gd name="T4" fmla="*/ 69 w 276"/>
                <a:gd name="T5" fmla="*/ 271 h 273"/>
                <a:gd name="T6" fmla="*/ 3 w 276"/>
                <a:gd name="T7" fmla="*/ 101 h 273"/>
                <a:gd name="T8" fmla="*/ 92 w 276"/>
                <a:gd name="T9" fmla="*/ 24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7" name="Freeform 17"/>
          <p:cNvSpPr>
            <a:spLocks/>
          </p:cNvSpPr>
          <p:nvPr/>
        </p:nvSpPr>
        <p:spPr bwMode="auto">
          <a:xfrm>
            <a:off x="7223125" y="6553200"/>
            <a:ext cx="1682750" cy="179388"/>
          </a:xfrm>
          <a:custGeom>
            <a:avLst/>
            <a:gdLst>
              <a:gd name="T0" fmla="*/ 0 w 1060"/>
              <a:gd name="T1" fmla="*/ 2147483646 h 113"/>
              <a:gd name="T2" fmla="*/ 2147483646 w 1060"/>
              <a:gd name="T3" fmla="*/ 2147483646 h 113"/>
              <a:gd name="T4" fmla="*/ 2147483646 w 1060"/>
              <a:gd name="T5" fmla="*/ 2147483646 h 113"/>
              <a:gd name="T6" fmla="*/ 2147483646 w 1060"/>
              <a:gd name="T7" fmla="*/ 2147483646 h 113"/>
              <a:gd name="T8" fmla="*/ 2147483646 w 1060"/>
              <a:gd name="T9" fmla="*/ 2147483646 h 113"/>
              <a:gd name="T10" fmla="*/ 2147483646 w 1060"/>
              <a:gd name="T11" fmla="*/ 2147483646 h 113"/>
              <a:gd name="T12" fmla="*/ 2147483646 w 1060"/>
              <a:gd name="T13" fmla="*/ 2147483646 h 1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60" h="113">
                <a:moveTo>
                  <a:pt x="0" y="63"/>
                </a:moveTo>
                <a:cubicBezTo>
                  <a:pt x="51" y="31"/>
                  <a:pt x="103" y="0"/>
                  <a:pt x="150" y="4"/>
                </a:cubicBezTo>
                <a:cubicBezTo>
                  <a:pt x="197" y="8"/>
                  <a:pt x="225" y="84"/>
                  <a:pt x="283" y="88"/>
                </a:cubicBezTo>
                <a:cubicBezTo>
                  <a:pt x="341" y="92"/>
                  <a:pt x="440" y="29"/>
                  <a:pt x="500" y="29"/>
                </a:cubicBezTo>
                <a:cubicBezTo>
                  <a:pt x="560" y="29"/>
                  <a:pt x="565" y="76"/>
                  <a:pt x="642" y="88"/>
                </a:cubicBezTo>
                <a:cubicBezTo>
                  <a:pt x="719" y="100"/>
                  <a:pt x="890" y="100"/>
                  <a:pt x="960" y="104"/>
                </a:cubicBezTo>
                <a:cubicBezTo>
                  <a:pt x="1030" y="108"/>
                  <a:pt x="1045" y="110"/>
                  <a:pt x="1060" y="113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8"/>
          <p:cNvSpPr>
            <a:spLocks/>
          </p:cNvSpPr>
          <p:nvPr/>
        </p:nvSpPr>
        <p:spPr bwMode="auto">
          <a:xfrm>
            <a:off x="14288" y="1581150"/>
            <a:ext cx="9140825" cy="1385888"/>
          </a:xfrm>
          <a:custGeom>
            <a:avLst/>
            <a:gdLst>
              <a:gd name="T0" fmla="*/ 0 w 5225"/>
              <a:gd name="T1" fmla="*/ 2147483646 h 1582"/>
              <a:gd name="T2" fmla="*/ 2147483646 w 5225"/>
              <a:gd name="T3" fmla="*/ 2147483646 h 1582"/>
              <a:gd name="T4" fmla="*/ 2147483646 w 5225"/>
              <a:gd name="T5" fmla="*/ 2147483646 h 1582"/>
              <a:gd name="T6" fmla="*/ 2147483646 w 5225"/>
              <a:gd name="T7" fmla="*/ 2147483646 h 1582"/>
              <a:gd name="T8" fmla="*/ 2147483646 w 5225"/>
              <a:gd name="T9" fmla="*/ 2147483646 h 1582"/>
              <a:gd name="T10" fmla="*/ 2147483646 w 5225"/>
              <a:gd name="T11" fmla="*/ 2147483646 h 1582"/>
              <a:gd name="T12" fmla="*/ 2147483646 w 5225"/>
              <a:gd name="T13" fmla="*/ 2147483646 h 1582"/>
              <a:gd name="T14" fmla="*/ 2147483646 w 5225"/>
              <a:gd name="T15" fmla="*/ 2147483646 h 1582"/>
              <a:gd name="T16" fmla="*/ 2147483646 w 5225"/>
              <a:gd name="T17" fmla="*/ 2147483646 h 1582"/>
              <a:gd name="T18" fmla="*/ 2147483646 w 5225"/>
              <a:gd name="T19" fmla="*/ 2147483646 h 1582"/>
              <a:gd name="T20" fmla="*/ 2147483646 w 5225"/>
              <a:gd name="T21" fmla="*/ 2147483646 h 1582"/>
              <a:gd name="T22" fmla="*/ 2147483646 w 5225"/>
              <a:gd name="T23" fmla="*/ 2147483646 h 1582"/>
              <a:gd name="T24" fmla="*/ 2147483646 w 5225"/>
              <a:gd name="T25" fmla="*/ 2147483646 h 1582"/>
              <a:gd name="T26" fmla="*/ 2147483646 w 5225"/>
              <a:gd name="T27" fmla="*/ 2147483646 h 1582"/>
              <a:gd name="T28" fmla="*/ 2147483646 w 5225"/>
              <a:gd name="T29" fmla="*/ 2147483646 h 1582"/>
              <a:gd name="T30" fmla="*/ 2147483646 w 5225"/>
              <a:gd name="T31" fmla="*/ 2147483646 h 1582"/>
              <a:gd name="T32" fmla="*/ 2147483646 w 5225"/>
              <a:gd name="T33" fmla="*/ 2147483646 h 1582"/>
              <a:gd name="T34" fmla="*/ 2147483646 w 5225"/>
              <a:gd name="T35" fmla="*/ 2147483646 h 1582"/>
              <a:gd name="T36" fmla="*/ 2147483646 w 5225"/>
              <a:gd name="T37" fmla="*/ 2147483646 h 1582"/>
              <a:gd name="T38" fmla="*/ 2147483646 w 5225"/>
              <a:gd name="T39" fmla="*/ 2147483646 h 1582"/>
              <a:gd name="T40" fmla="*/ 2147483646 w 5225"/>
              <a:gd name="T41" fmla="*/ 2147483646 h 1582"/>
              <a:gd name="T42" fmla="*/ 2147483646 w 5225"/>
              <a:gd name="T43" fmla="*/ 2147483646 h 1582"/>
              <a:gd name="T44" fmla="*/ 2147483646 w 5225"/>
              <a:gd name="T45" fmla="*/ 2147483646 h 1582"/>
              <a:gd name="T46" fmla="*/ 2147483646 w 5225"/>
              <a:gd name="T47" fmla="*/ 2147483646 h 1582"/>
              <a:gd name="T48" fmla="*/ 2147483646 w 5225"/>
              <a:gd name="T49" fmla="*/ 2147483646 h 1582"/>
              <a:gd name="T50" fmla="*/ 2147483646 w 5225"/>
              <a:gd name="T51" fmla="*/ 2147483646 h 15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225" h="1582">
                <a:moveTo>
                  <a:pt x="0" y="121"/>
                </a:moveTo>
                <a:cubicBezTo>
                  <a:pt x="55" y="85"/>
                  <a:pt x="111" y="49"/>
                  <a:pt x="208" y="55"/>
                </a:cubicBezTo>
                <a:cubicBezTo>
                  <a:pt x="305" y="61"/>
                  <a:pt x="452" y="141"/>
                  <a:pt x="584" y="155"/>
                </a:cubicBezTo>
                <a:cubicBezTo>
                  <a:pt x="716" y="169"/>
                  <a:pt x="862" y="144"/>
                  <a:pt x="1001" y="138"/>
                </a:cubicBezTo>
                <a:cubicBezTo>
                  <a:pt x="1140" y="132"/>
                  <a:pt x="1309" y="113"/>
                  <a:pt x="1419" y="121"/>
                </a:cubicBezTo>
                <a:cubicBezTo>
                  <a:pt x="1529" y="129"/>
                  <a:pt x="1547" y="186"/>
                  <a:pt x="1661" y="188"/>
                </a:cubicBezTo>
                <a:cubicBezTo>
                  <a:pt x="1775" y="190"/>
                  <a:pt x="1958" y="161"/>
                  <a:pt x="2103" y="130"/>
                </a:cubicBezTo>
                <a:cubicBezTo>
                  <a:pt x="2248" y="99"/>
                  <a:pt x="2400" y="0"/>
                  <a:pt x="2529" y="4"/>
                </a:cubicBezTo>
                <a:cubicBezTo>
                  <a:pt x="2658" y="8"/>
                  <a:pt x="2760" y="124"/>
                  <a:pt x="2880" y="155"/>
                </a:cubicBezTo>
                <a:cubicBezTo>
                  <a:pt x="3000" y="186"/>
                  <a:pt x="3165" y="190"/>
                  <a:pt x="3247" y="188"/>
                </a:cubicBezTo>
                <a:cubicBezTo>
                  <a:pt x="3329" y="186"/>
                  <a:pt x="3300" y="150"/>
                  <a:pt x="3372" y="146"/>
                </a:cubicBezTo>
                <a:cubicBezTo>
                  <a:pt x="3444" y="142"/>
                  <a:pt x="3568" y="170"/>
                  <a:pt x="3681" y="163"/>
                </a:cubicBezTo>
                <a:cubicBezTo>
                  <a:pt x="3794" y="156"/>
                  <a:pt x="3944" y="109"/>
                  <a:pt x="4048" y="105"/>
                </a:cubicBezTo>
                <a:cubicBezTo>
                  <a:pt x="4152" y="101"/>
                  <a:pt x="4218" y="144"/>
                  <a:pt x="4307" y="138"/>
                </a:cubicBezTo>
                <a:cubicBezTo>
                  <a:pt x="4396" y="132"/>
                  <a:pt x="4509" y="57"/>
                  <a:pt x="4583" y="71"/>
                </a:cubicBezTo>
                <a:cubicBezTo>
                  <a:pt x="4657" y="85"/>
                  <a:pt x="4699" y="179"/>
                  <a:pt x="4750" y="221"/>
                </a:cubicBezTo>
                <a:cubicBezTo>
                  <a:pt x="4801" y="263"/>
                  <a:pt x="4868" y="264"/>
                  <a:pt x="4892" y="322"/>
                </a:cubicBezTo>
                <a:cubicBezTo>
                  <a:pt x="4916" y="380"/>
                  <a:pt x="4884" y="483"/>
                  <a:pt x="4892" y="572"/>
                </a:cubicBezTo>
                <a:cubicBezTo>
                  <a:pt x="4900" y="661"/>
                  <a:pt x="4957" y="812"/>
                  <a:pt x="4942" y="856"/>
                </a:cubicBezTo>
                <a:cubicBezTo>
                  <a:pt x="4927" y="900"/>
                  <a:pt x="4815" y="863"/>
                  <a:pt x="4800" y="839"/>
                </a:cubicBezTo>
                <a:cubicBezTo>
                  <a:pt x="4785" y="815"/>
                  <a:pt x="4819" y="722"/>
                  <a:pt x="4850" y="714"/>
                </a:cubicBezTo>
                <a:cubicBezTo>
                  <a:pt x="4881" y="706"/>
                  <a:pt x="4960" y="730"/>
                  <a:pt x="4984" y="789"/>
                </a:cubicBezTo>
                <a:cubicBezTo>
                  <a:pt x="5008" y="848"/>
                  <a:pt x="4985" y="961"/>
                  <a:pt x="4992" y="1065"/>
                </a:cubicBezTo>
                <a:cubicBezTo>
                  <a:pt x="4999" y="1169"/>
                  <a:pt x="5000" y="1336"/>
                  <a:pt x="5025" y="1415"/>
                </a:cubicBezTo>
                <a:cubicBezTo>
                  <a:pt x="5050" y="1494"/>
                  <a:pt x="5109" y="1512"/>
                  <a:pt x="5142" y="1540"/>
                </a:cubicBezTo>
                <a:cubicBezTo>
                  <a:pt x="5175" y="1568"/>
                  <a:pt x="5200" y="1575"/>
                  <a:pt x="5225" y="1582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549275"/>
            <a:ext cx="69103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imes New Roman" pitchFamily="18" charset="0"/>
                <a:ea typeface="MS PGothic" pitchFamily="34" charset="-128"/>
                <a:cs typeface="あくあフォント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imes New Roman" pitchFamily="18" charset="0"/>
                <a:ea typeface="MS PGothic" pitchFamily="34" charset="-128"/>
                <a:cs typeface="あくあフォント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619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imes New Roman" pitchFamily="18" charset="0"/>
                <a:ea typeface="MS PGothic" pitchFamily="34" charset="-128"/>
              </a:defRPr>
            </a:lvl1pPr>
          </a:lstStyle>
          <a:p>
            <a:fld id="{7F51F897-F0D9-4627-BC0C-D7A9E51453CC}" type="slidenum">
              <a:rPr lang="ja-JP" altLang="en-US"/>
              <a:pPr/>
              <a:t>‹#›</a:t>
            </a:fld>
            <a:endParaRPr lang="en-US" altLang="ja-JP"/>
          </a:p>
        </p:txBody>
      </p:sp>
      <p:grpSp>
        <p:nvGrpSpPr>
          <p:cNvPr id="1034" name="Group 77"/>
          <p:cNvGrpSpPr>
            <a:grpSpLocks/>
          </p:cNvGrpSpPr>
          <p:nvPr/>
        </p:nvGrpSpPr>
        <p:grpSpPr bwMode="auto">
          <a:xfrm>
            <a:off x="8243888" y="5457825"/>
            <a:ext cx="773112" cy="1263650"/>
            <a:chOff x="4933" y="2816"/>
            <a:chExt cx="487" cy="796"/>
          </a:xfrm>
        </p:grpSpPr>
        <p:grpSp>
          <p:nvGrpSpPr>
            <p:cNvPr id="1035" name="Group 78"/>
            <p:cNvGrpSpPr>
              <a:grpSpLocks/>
            </p:cNvGrpSpPr>
            <p:nvPr userDrawn="1"/>
          </p:nvGrpSpPr>
          <p:grpSpPr bwMode="auto">
            <a:xfrm>
              <a:off x="4933" y="2816"/>
              <a:ext cx="487" cy="796"/>
              <a:chOff x="1837" y="1586"/>
              <a:chExt cx="1139" cy="2032"/>
            </a:xfrm>
          </p:grpSpPr>
          <p:sp>
            <p:nvSpPr>
              <p:cNvPr id="1037" name="Freeform 79"/>
              <p:cNvSpPr>
                <a:spLocks/>
              </p:cNvSpPr>
              <p:nvPr/>
            </p:nvSpPr>
            <p:spPr bwMode="auto">
              <a:xfrm>
                <a:off x="2279" y="1586"/>
                <a:ext cx="117" cy="317"/>
              </a:xfrm>
              <a:custGeom>
                <a:avLst/>
                <a:gdLst>
                  <a:gd name="T0" fmla="*/ 117 w 117"/>
                  <a:gd name="T1" fmla="*/ 0 h 317"/>
                  <a:gd name="T2" fmla="*/ 50 w 117"/>
                  <a:gd name="T3" fmla="*/ 42 h 317"/>
                  <a:gd name="T4" fmla="*/ 8 w 117"/>
                  <a:gd name="T5" fmla="*/ 175 h 317"/>
                  <a:gd name="T6" fmla="*/ 0 w 117"/>
                  <a:gd name="T7" fmla="*/ 317 h 3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8" name="Freeform 80"/>
              <p:cNvSpPr>
                <a:spLocks/>
              </p:cNvSpPr>
              <p:nvPr/>
            </p:nvSpPr>
            <p:spPr bwMode="auto">
              <a:xfrm>
                <a:off x="2129" y="1591"/>
                <a:ext cx="218" cy="271"/>
              </a:xfrm>
              <a:custGeom>
                <a:avLst/>
                <a:gdLst>
                  <a:gd name="T0" fmla="*/ 228 w 217"/>
                  <a:gd name="T1" fmla="*/ 3 h 271"/>
                  <a:gd name="T2" fmla="*/ 128 w 217"/>
                  <a:gd name="T3" fmla="*/ 45 h 271"/>
                  <a:gd name="T4" fmla="*/ 0 w 217"/>
                  <a:gd name="T5" fmla="*/ 271 h 2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9" name="Freeform 81"/>
              <p:cNvSpPr>
                <a:spLocks/>
              </p:cNvSpPr>
              <p:nvPr/>
            </p:nvSpPr>
            <p:spPr bwMode="auto">
              <a:xfrm>
                <a:off x="2387" y="1594"/>
                <a:ext cx="42" cy="260"/>
              </a:xfrm>
              <a:custGeom>
                <a:avLst/>
                <a:gdLst>
                  <a:gd name="T0" fmla="*/ 0 w 42"/>
                  <a:gd name="T1" fmla="*/ 0 h 259"/>
                  <a:gd name="T2" fmla="*/ 26 w 42"/>
                  <a:gd name="T3" fmla="*/ 187 h 259"/>
                  <a:gd name="T4" fmla="*/ 42 w 42"/>
                  <a:gd name="T5" fmla="*/ 270 h 2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0" name="Freeform 82"/>
              <p:cNvSpPr>
                <a:spLocks/>
              </p:cNvSpPr>
              <p:nvPr/>
            </p:nvSpPr>
            <p:spPr bwMode="auto">
              <a:xfrm>
                <a:off x="2403" y="1594"/>
                <a:ext cx="243" cy="368"/>
              </a:xfrm>
              <a:custGeom>
                <a:avLst/>
                <a:gdLst>
                  <a:gd name="T0" fmla="*/ 0 w 242"/>
                  <a:gd name="T1" fmla="*/ 0 h 368"/>
                  <a:gd name="T2" fmla="*/ 170 w 242"/>
                  <a:gd name="T3" fmla="*/ 117 h 368"/>
                  <a:gd name="T4" fmla="*/ 253 w 242"/>
                  <a:gd name="T5" fmla="*/ 368 h 3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1" name="Freeform 83"/>
              <p:cNvSpPr>
                <a:spLocks/>
              </p:cNvSpPr>
              <p:nvPr/>
            </p:nvSpPr>
            <p:spPr bwMode="auto">
              <a:xfrm>
                <a:off x="2050" y="1619"/>
                <a:ext cx="171" cy="500"/>
              </a:xfrm>
              <a:custGeom>
                <a:avLst/>
                <a:gdLst>
                  <a:gd name="T0" fmla="*/ 161 w 172"/>
                  <a:gd name="T1" fmla="*/ 0 h 501"/>
                  <a:gd name="T2" fmla="*/ 38 w 172"/>
                  <a:gd name="T3" fmla="*/ 142 h 501"/>
                  <a:gd name="T4" fmla="*/ 5 w 172"/>
                  <a:gd name="T5" fmla="*/ 340 h 501"/>
                  <a:gd name="T6" fmla="*/ 5 w 172"/>
                  <a:gd name="T7" fmla="*/ 490 h 5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2" name="Freeform 84"/>
              <p:cNvSpPr>
                <a:spLocks/>
              </p:cNvSpPr>
              <p:nvPr/>
            </p:nvSpPr>
            <p:spPr bwMode="auto">
              <a:xfrm>
                <a:off x="2529" y="1836"/>
                <a:ext cx="33" cy="151"/>
              </a:xfrm>
              <a:custGeom>
                <a:avLst/>
                <a:gdLst>
                  <a:gd name="T0" fmla="*/ 0 w 34"/>
                  <a:gd name="T1" fmla="*/ 0 h 150"/>
                  <a:gd name="T2" fmla="*/ 23 w 34"/>
                  <a:gd name="T3" fmla="*/ 161 h 1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" name="Freeform 85"/>
              <p:cNvSpPr>
                <a:spLocks/>
              </p:cNvSpPr>
              <p:nvPr/>
            </p:nvSpPr>
            <p:spPr bwMode="auto">
              <a:xfrm>
                <a:off x="2354" y="1770"/>
                <a:ext cx="9" cy="232"/>
              </a:xfrm>
              <a:custGeom>
                <a:avLst/>
                <a:gdLst>
                  <a:gd name="T0" fmla="*/ 0 w 9"/>
                  <a:gd name="T1" fmla="*/ 0 h 233"/>
                  <a:gd name="T2" fmla="*/ 8 w 9"/>
                  <a:gd name="T3" fmla="*/ 83 h 233"/>
                  <a:gd name="T4" fmla="*/ 8 w 9"/>
                  <a:gd name="T5" fmla="*/ 222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" name="Freeform 86"/>
              <p:cNvSpPr>
                <a:spLocks/>
              </p:cNvSpPr>
              <p:nvPr/>
            </p:nvSpPr>
            <p:spPr bwMode="auto">
              <a:xfrm>
                <a:off x="2471" y="1770"/>
                <a:ext cx="49" cy="334"/>
              </a:xfrm>
              <a:custGeom>
                <a:avLst/>
                <a:gdLst>
                  <a:gd name="T0" fmla="*/ 42 w 49"/>
                  <a:gd name="T1" fmla="*/ 0 h 334"/>
                  <a:gd name="T2" fmla="*/ 42 w 49"/>
                  <a:gd name="T3" fmla="*/ 208 h 334"/>
                  <a:gd name="T4" fmla="*/ 0 w 49"/>
                  <a:gd name="T5" fmla="*/ 334 h 3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" name="Freeform 87"/>
              <p:cNvSpPr>
                <a:spLocks/>
              </p:cNvSpPr>
              <p:nvPr/>
            </p:nvSpPr>
            <p:spPr bwMode="auto">
              <a:xfrm>
                <a:off x="2630" y="1920"/>
                <a:ext cx="108" cy="250"/>
              </a:xfrm>
              <a:custGeom>
                <a:avLst/>
                <a:gdLst>
                  <a:gd name="T0" fmla="*/ 0 w 108"/>
                  <a:gd name="T1" fmla="*/ 0 h 250"/>
                  <a:gd name="T2" fmla="*/ 75 w 108"/>
                  <a:gd name="T3" fmla="*/ 200 h 250"/>
                  <a:gd name="T4" fmla="*/ 108 w 108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" name="Freeform 88"/>
              <p:cNvSpPr>
                <a:spLocks/>
              </p:cNvSpPr>
              <p:nvPr/>
            </p:nvSpPr>
            <p:spPr bwMode="auto">
              <a:xfrm>
                <a:off x="2087" y="1946"/>
                <a:ext cx="526" cy="304"/>
              </a:xfrm>
              <a:custGeom>
                <a:avLst/>
                <a:gdLst>
                  <a:gd name="T0" fmla="*/ 0 w 526"/>
                  <a:gd name="T1" fmla="*/ 150 h 304"/>
                  <a:gd name="T2" fmla="*/ 159 w 526"/>
                  <a:gd name="T3" fmla="*/ 276 h 304"/>
                  <a:gd name="T4" fmla="*/ 284 w 526"/>
                  <a:gd name="T5" fmla="*/ 301 h 304"/>
                  <a:gd name="T6" fmla="*/ 451 w 526"/>
                  <a:gd name="T7" fmla="*/ 259 h 304"/>
                  <a:gd name="T8" fmla="*/ 501 w 526"/>
                  <a:gd name="T9" fmla="*/ 142 h 304"/>
                  <a:gd name="T10" fmla="*/ 526 w 526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" name="Freeform 89"/>
              <p:cNvSpPr>
                <a:spLocks/>
              </p:cNvSpPr>
              <p:nvPr/>
            </p:nvSpPr>
            <p:spPr bwMode="auto">
              <a:xfrm>
                <a:off x="2150" y="1645"/>
                <a:ext cx="145" cy="585"/>
              </a:xfrm>
              <a:custGeom>
                <a:avLst/>
                <a:gdLst>
                  <a:gd name="T0" fmla="*/ 145 w 145"/>
                  <a:gd name="T1" fmla="*/ 0 h 584"/>
                  <a:gd name="T2" fmla="*/ 28 w 145"/>
                  <a:gd name="T3" fmla="*/ 225 h 584"/>
                  <a:gd name="T4" fmla="*/ 3 w 145"/>
                  <a:gd name="T5" fmla="*/ 411 h 584"/>
                  <a:gd name="T6" fmla="*/ 11 w 145"/>
                  <a:gd name="T7" fmla="*/ 595 h 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" name="Freeform 90"/>
              <p:cNvSpPr>
                <a:spLocks/>
              </p:cNvSpPr>
              <p:nvPr/>
            </p:nvSpPr>
            <p:spPr bwMode="auto">
              <a:xfrm>
                <a:off x="2101" y="1964"/>
                <a:ext cx="19" cy="357"/>
              </a:xfrm>
              <a:custGeom>
                <a:avLst/>
                <a:gdLst>
                  <a:gd name="T0" fmla="*/ 3 w 19"/>
                  <a:gd name="T1" fmla="*/ 0 h 359"/>
                  <a:gd name="T2" fmla="*/ 3 w 19"/>
                  <a:gd name="T3" fmla="*/ 239 h 359"/>
                  <a:gd name="T4" fmla="*/ 19 w 19"/>
                  <a:gd name="T5" fmla="*/ 337 h 3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" name="Freeform 91"/>
              <p:cNvSpPr>
                <a:spLocks/>
              </p:cNvSpPr>
              <p:nvPr/>
            </p:nvSpPr>
            <p:spPr bwMode="auto">
              <a:xfrm>
                <a:off x="2148" y="1890"/>
                <a:ext cx="115" cy="214"/>
              </a:xfrm>
              <a:custGeom>
                <a:avLst/>
                <a:gdLst>
                  <a:gd name="T0" fmla="*/ 105 w 116"/>
                  <a:gd name="T1" fmla="*/ 63 h 213"/>
                  <a:gd name="T2" fmla="*/ 58 w 116"/>
                  <a:gd name="T3" fmla="*/ 5 h 213"/>
                  <a:gd name="T4" fmla="*/ 8 w 116"/>
                  <a:gd name="T5" fmla="*/ 96 h 213"/>
                  <a:gd name="T6" fmla="*/ 8 w 116"/>
                  <a:gd name="T7" fmla="*/ 183 h 213"/>
                  <a:gd name="T8" fmla="*/ 58 w 116"/>
                  <a:gd name="T9" fmla="*/ 224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" name="Freeform 92"/>
              <p:cNvSpPr>
                <a:spLocks/>
              </p:cNvSpPr>
              <p:nvPr/>
            </p:nvSpPr>
            <p:spPr bwMode="auto">
              <a:xfrm>
                <a:off x="2134" y="2237"/>
                <a:ext cx="246" cy="602"/>
              </a:xfrm>
              <a:custGeom>
                <a:avLst/>
                <a:gdLst>
                  <a:gd name="T0" fmla="*/ 129 w 246"/>
                  <a:gd name="T1" fmla="*/ 0 h 602"/>
                  <a:gd name="T2" fmla="*/ 79 w 246"/>
                  <a:gd name="T3" fmla="*/ 59 h 602"/>
                  <a:gd name="T4" fmla="*/ 46 w 246"/>
                  <a:gd name="T5" fmla="*/ 259 h 602"/>
                  <a:gd name="T6" fmla="*/ 4 w 246"/>
                  <a:gd name="T7" fmla="*/ 493 h 602"/>
                  <a:gd name="T8" fmla="*/ 71 w 246"/>
                  <a:gd name="T9" fmla="*/ 560 h 602"/>
                  <a:gd name="T10" fmla="*/ 121 w 246"/>
                  <a:gd name="T11" fmla="*/ 576 h 602"/>
                  <a:gd name="T12" fmla="*/ 196 w 246"/>
                  <a:gd name="T13" fmla="*/ 401 h 602"/>
                  <a:gd name="T14" fmla="*/ 246 w 246"/>
                  <a:gd name="T15" fmla="*/ 217 h 6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" name="Freeform 93"/>
              <p:cNvSpPr>
                <a:spLocks/>
              </p:cNvSpPr>
              <p:nvPr/>
            </p:nvSpPr>
            <p:spPr bwMode="auto">
              <a:xfrm>
                <a:off x="2176" y="2229"/>
                <a:ext cx="428" cy="654"/>
              </a:xfrm>
              <a:custGeom>
                <a:avLst/>
                <a:gdLst>
                  <a:gd name="T0" fmla="*/ 296 w 428"/>
                  <a:gd name="T1" fmla="*/ 0 h 654"/>
                  <a:gd name="T2" fmla="*/ 329 w 428"/>
                  <a:gd name="T3" fmla="*/ 142 h 654"/>
                  <a:gd name="T4" fmla="*/ 371 w 428"/>
                  <a:gd name="T5" fmla="*/ 342 h 654"/>
                  <a:gd name="T6" fmla="*/ 413 w 428"/>
                  <a:gd name="T7" fmla="*/ 576 h 654"/>
                  <a:gd name="T8" fmla="*/ 279 w 428"/>
                  <a:gd name="T9" fmla="*/ 626 h 654"/>
                  <a:gd name="T10" fmla="*/ 87 w 428"/>
                  <a:gd name="T11" fmla="*/ 651 h 654"/>
                  <a:gd name="T12" fmla="*/ 12 w 428"/>
                  <a:gd name="T13" fmla="*/ 643 h 654"/>
                  <a:gd name="T14" fmla="*/ 12 w 428"/>
                  <a:gd name="T15" fmla="*/ 584 h 6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" name="Freeform 94"/>
              <p:cNvSpPr>
                <a:spLocks/>
              </p:cNvSpPr>
              <p:nvPr/>
            </p:nvSpPr>
            <p:spPr bwMode="auto">
              <a:xfrm>
                <a:off x="2043" y="2755"/>
                <a:ext cx="168" cy="140"/>
              </a:xfrm>
              <a:custGeom>
                <a:avLst/>
                <a:gdLst>
                  <a:gd name="T0" fmla="*/ 84 w 169"/>
                  <a:gd name="T1" fmla="*/ 0 h 141"/>
                  <a:gd name="T2" fmla="*/ 44 w 169"/>
                  <a:gd name="T3" fmla="*/ 25 h 141"/>
                  <a:gd name="T4" fmla="*/ 2 w 169"/>
                  <a:gd name="T5" fmla="*/ 70 h 141"/>
                  <a:gd name="T6" fmla="*/ 35 w 169"/>
                  <a:gd name="T7" fmla="*/ 122 h 141"/>
                  <a:gd name="T8" fmla="*/ 99 w 169"/>
                  <a:gd name="T9" fmla="*/ 114 h 141"/>
                  <a:gd name="T10" fmla="*/ 158 w 169"/>
                  <a:gd name="T11" fmla="*/ 72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" name="Freeform 95"/>
              <p:cNvSpPr>
                <a:spLocks/>
              </p:cNvSpPr>
              <p:nvPr/>
            </p:nvSpPr>
            <p:spPr bwMode="auto">
              <a:xfrm>
                <a:off x="2328" y="2857"/>
                <a:ext cx="358" cy="319"/>
              </a:xfrm>
              <a:custGeom>
                <a:avLst/>
                <a:gdLst>
                  <a:gd name="T0" fmla="*/ 0 w 307"/>
                  <a:gd name="T1" fmla="*/ 0 h 321"/>
                  <a:gd name="T2" fmla="*/ 412 w 307"/>
                  <a:gd name="T3" fmla="*/ 106 h 321"/>
                  <a:gd name="T4" fmla="*/ 906 w 307"/>
                  <a:gd name="T5" fmla="*/ 270 h 321"/>
                  <a:gd name="T6" fmla="*/ 1270 w 307"/>
                  <a:gd name="T7" fmla="*/ 270 h 321"/>
                  <a:gd name="T8" fmla="*/ 1631 w 307"/>
                  <a:gd name="T9" fmla="*/ 230 h 321"/>
                  <a:gd name="T10" fmla="*/ 1458 w 307"/>
                  <a:gd name="T11" fmla="*/ 131 h 321"/>
                  <a:gd name="T12" fmla="*/ 1002 w 307"/>
                  <a:gd name="T13" fmla="*/ 8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" name="Freeform 96"/>
              <p:cNvSpPr>
                <a:spLocks/>
              </p:cNvSpPr>
              <p:nvPr/>
            </p:nvSpPr>
            <p:spPr bwMode="auto">
              <a:xfrm>
                <a:off x="2192" y="2888"/>
                <a:ext cx="208" cy="365"/>
              </a:xfrm>
              <a:custGeom>
                <a:avLst/>
                <a:gdLst>
                  <a:gd name="T0" fmla="*/ 38 w 207"/>
                  <a:gd name="T1" fmla="*/ 0 h 364"/>
                  <a:gd name="T2" fmla="*/ 13 w 207"/>
                  <a:gd name="T3" fmla="*/ 219 h 364"/>
                  <a:gd name="T4" fmla="*/ 21 w 207"/>
                  <a:gd name="T5" fmla="*/ 353 h 364"/>
                  <a:gd name="T6" fmla="*/ 149 w 207"/>
                  <a:gd name="T7" fmla="*/ 353 h 364"/>
                  <a:gd name="T8" fmla="*/ 207 w 207"/>
                  <a:gd name="T9" fmla="*/ 269 h 364"/>
                  <a:gd name="T10" fmla="*/ 216 w 207"/>
                  <a:gd name="T11" fmla="*/ 75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" name="Freeform 97"/>
              <p:cNvSpPr>
                <a:spLocks/>
              </p:cNvSpPr>
              <p:nvPr/>
            </p:nvSpPr>
            <p:spPr bwMode="auto">
              <a:xfrm>
                <a:off x="2588" y="3130"/>
                <a:ext cx="173" cy="212"/>
              </a:xfrm>
              <a:custGeom>
                <a:avLst/>
                <a:gdLst>
                  <a:gd name="T0" fmla="*/ 0 w 172"/>
                  <a:gd name="T1" fmla="*/ 34 h 213"/>
                  <a:gd name="T2" fmla="*/ 58 w 172"/>
                  <a:gd name="T3" fmla="*/ 140 h 213"/>
                  <a:gd name="T4" fmla="*/ 119 w 172"/>
                  <a:gd name="T5" fmla="*/ 198 h 213"/>
                  <a:gd name="T6" fmla="*/ 178 w 172"/>
                  <a:gd name="T7" fmla="*/ 165 h 213"/>
                  <a:gd name="T8" fmla="*/ 75 w 172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" name="Freeform 98"/>
              <p:cNvSpPr>
                <a:spLocks/>
              </p:cNvSpPr>
              <p:nvPr/>
            </p:nvSpPr>
            <p:spPr bwMode="auto">
              <a:xfrm>
                <a:off x="2677" y="3227"/>
                <a:ext cx="299" cy="243"/>
              </a:xfrm>
              <a:custGeom>
                <a:avLst/>
                <a:gdLst>
                  <a:gd name="T0" fmla="*/ 80 w 300"/>
                  <a:gd name="T1" fmla="*/ 69 h 244"/>
                  <a:gd name="T2" fmla="*/ 117 w 300"/>
                  <a:gd name="T3" fmla="*/ 81 h 244"/>
                  <a:gd name="T4" fmla="*/ 169 w 300"/>
                  <a:gd name="T5" fmla="*/ 55 h 244"/>
                  <a:gd name="T6" fmla="*/ 205 w 300"/>
                  <a:gd name="T7" fmla="*/ 6 h 244"/>
                  <a:gd name="T8" fmla="*/ 271 w 300"/>
                  <a:gd name="T9" fmla="*/ 18 h 244"/>
                  <a:gd name="T10" fmla="*/ 283 w 300"/>
                  <a:gd name="T11" fmla="*/ 81 h 244"/>
                  <a:gd name="T12" fmla="*/ 235 w 300"/>
                  <a:gd name="T13" fmla="*/ 130 h 244"/>
                  <a:gd name="T14" fmla="*/ 167 w 300"/>
                  <a:gd name="T15" fmla="*/ 169 h 244"/>
                  <a:gd name="T16" fmla="*/ 73 w 300"/>
                  <a:gd name="T17" fmla="*/ 219 h 244"/>
                  <a:gd name="T18" fmla="*/ 25 w 300"/>
                  <a:gd name="T19" fmla="*/ 212 h 244"/>
                  <a:gd name="T20" fmla="*/ 0 w 300"/>
                  <a:gd name="T21" fmla="*/ 106 h 2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57" name="Group 99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1063" name="Freeform 100"/>
                <p:cNvSpPr>
                  <a:spLocks/>
                </p:cNvSpPr>
                <p:nvPr/>
              </p:nvSpPr>
              <p:spPr bwMode="auto">
                <a:xfrm>
                  <a:off x="2244" y="3213"/>
                  <a:ext cx="173" cy="214"/>
                </a:xfrm>
                <a:custGeom>
                  <a:avLst/>
                  <a:gdLst>
                    <a:gd name="T0" fmla="*/ 0 w 172"/>
                    <a:gd name="T1" fmla="*/ 34 h 213"/>
                    <a:gd name="T2" fmla="*/ 58 w 172"/>
                    <a:gd name="T3" fmla="*/ 162 h 213"/>
                    <a:gd name="T4" fmla="*/ 119 w 172"/>
                    <a:gd name="T5" fmla="*/ 220 h 213"/>
                    <a:gd name="T6" fmla="*/ 178 w 172"/>
                    <a:gd name="T7" fmla="*/ 187 h 213"/>
                    <a:gd name="T8" fmla="*/ 75 w 172"/>
                    <a:gd name="T9" fmla="*/ 0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4" name="Freeform 101"/>
                <p:cNvSpPr>
                  <a:spLocks/>
                </p:cNvSpPr>
                <p:nvPr/>
              </p:nvSpPr>
              <p:spPr bwMode="auto">
                <a:xfrm>
                  <a:off x="2333" y="3309"/>
                  <a:ext cx="299" cy="245"/>
                </a:xfrm>
                <a:custGeom>
                  <a:avLst/>
                  <a:gdLst>
                    <a:gd name="T0" fmla="*/ 80 w 300"/>
                    <a:gd name="T1" fmla="*/ 69 h 244"/>
                    <a:gd name="T2" fmla="*/ 117 w 300"/>
                    <a:gd name="T3" fmla="*/ 81 h 244"/>
                    <a:gd name="T4" fmla="*/ 169 w 300"/>
                    <a:gd name="T5" fmla="*/ 55 h 244"/>
                    <a:gd name="T6" fmla="*/ 205 w 300"/>
                    <a:gd name="T7" fmla="*/ 6 h 244"/>
                    <a:gd name="T8" fmla="*/ 271 w 300"/>
                    <a:gd name="T9" fmla="*/ 18 h 244"/>
                    <a:gd name="T10" fmla="*/ 283 w 300"/>
                    <a:gd name="T11" fmla="*/ 81 h 244"/>
                    <a:gd name="T12" fmla="*/ 235 w 300"/>
                    <a:gd name="T13" fmla="*/ 152 h 244"/>
                    <a:gd name="T14" fmla="*/ 167 w 300"/>
                    <a:gd name="T15" fmla="*/ 191 h 244"/>
                    <a:gd name="T16" fmla="*/ 73 w 300"/>
                    <a:gd name="T17" fmla="*/ 241 h 244"/>
                    <a:gd name="T18" fmla="*/ 25 w 300"/>
                    <a:gd name="T19" fmla="*/ 234 h 244"/>
                    <a:gd name="T20" fmla="*/ 0 w 300"/>
                    <a:gd name="T21" fmla="*/ 106 h 2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58" name="Freeform 102"/>
              <p:cNvSpPr>
                <a:spLocks/>
              </p:cNvSpPr>
              <p:nvPr/>
            </p:nvSpPr>
            <p:spPr bwMode="auto">
              <a:xfrm>
                <a:off x="1935" y="2502"/>
                <a:ext cx="201" cy="345"/>
              </a:xfrm>
              <a:custGeom>
                <a:avLst/>
                <a:gdLst>
                  <a:gd name="T0" fmla="*/ 112 w 200"/>
                  <a:gd name="T1" fmla="*/ 355 h 344"/>
                  <a:gd name="T2" fmla="*/ 145 w 200"/>
                  <a:gd name="T3" fmla="*/ 213 h 344"/>
                  <a:gd name="T4" fmla="*/ 170 w 200"/>
                  <a:gd name="T5" fmla="*/ 68 h 344"/>
                  <a:gd name="T6" fmla="*/ 120 w 200"/>
                  <a:gd name="T7" fmla="*/ 51 h 344"/>
                  <a:gd name="T8" fmla="*/ 51 w 200"/>
                  <a:gd name="T9" fmla="*/ 102 h 344"/>
                  <a:gd name="T10" fmla="*/ 1 w 200"/>
                  <a:gd name="T11" fmla="*/ 118 h 344"/>
                  <a:gd name="T12" fmla="*/ 42 w 200"/>
                  <a:gd name="T13" fmla="*/ 60 h 344"/>
                  <a:gd name="T14" fmla="*/ 84 w 200"/>
                  <a:gd name="T15" fmla="*/ 18 h 344"/>
                  <a:gd name="T16" fmla="*/ 162 w 200"/>
                  <a:gd name="T17" fmla="*/ 1 h 344"/>
                  <a:gd name="T18" fmla="*/ 204 w 200"/>
                  <a:gd name="T19" fmla="*/ 26 h 344"/>
                  <a:gd name="T20" fmla="*/ 204 w 200"/>
                  <a:gd name="T21" fmla="*/ 110 h 344"/>
                  <a:gd name="T22" fmla="*/ 187 w 200"/>
                  <a:gd name="T23" fmla="*/ 196 h 344"/>
                  <a:gd name="T24" fmla="*/ 162 w 200"/>
                  <a:gd name="T25" fmla="*/ 355 h 3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" name="Freeform 103"/>
              <p:cNvSpPr>
                <a:spLocks/>
              </p:cNvSpPr>
              <p:nvPr/>
            </p:nvSpPr>
            <p:spPr bwMode="auto">
              <a:xfrm>
                <a:off x="1837" y="2712"/>
                <a:ext cx="311" cy="870"/>
              </a:xfrm>
              <a:custGeom>
                <a:avLst/>
                <a:gdLst>
                  <a:gd name="T0" fmla="*/ 185 w 310"/>
                  <a:gd name="T1" fmla="*/ 35 h 870"/>
                  <a:gd name="T2" fmla="*/ 185 w 310"/>
                  <a:gd name="T3" fmla="*/ 127 h 870"/>
                  <a:gd name="T4" fmla="*/ 236 w 310"/>
                  <a:gd name="T5" fmla="*/ 102 h 870"/>
                  <a:gd name="T6" fmla="*/ 236 w 310"/>
                  <a:gd name="T7" fmla="*/ 152 h 870"/>
                  <a:gd name="T8" fmla="*/ 311 w 310"/>
                  <a:gd name="T9" fmla="*/ 94 h 870"/>
                  <a:gd name="T10" fmla="*/ 294 w 310"/>
                  <a:gd name="T11" fmla="*/ 169 h 870"/>
                  <a:gd name="T12" fmla="*/ 244 w 310"/>
                  <a:gd name="T13" fmla="*/ 269 h 870"/>
                  <a:gd name="T14" fmla="*/ 177 w 310"/>
                  <a:gd name="T15" fmla="*/ 478 h 870"/>
                  <a:gd name="T16" fmla="*/ 74 w 310"/>
                  <a:gd name="T17" fmla="*/ 803 h 870"/>
                  <a:gd name="T18" fmla="*/ 8 w 310"/>
                  <a:gd name="T19" fmla="*/ 870 h 870"/>
                  <a:gd name="T20" fmla="*/ 24 w 310"/>
                  <a:gd name="T21" fmla="*/ 803 h 870"/>
                  <a:gd name="T22" fmla="*/ 24 w 310"/>
                  <a:gd name="T23" fmla="*/ 687 h 870"/>
                  <a:gd name="T24" fmla="*/ 91 w 310"/>
                  <a:gd name="T25" fmla="*/ 336 h 870"/>
                  <a:gd name="T26" fmla="*/ 185 w 310"/>
                  <a:gd name="T27" fmla="*/ 35 h 8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" name="Freeform 104"/>
              <p:cNvSpPr>
                <a:spLocks/>
              </p:cNvSpPr>
              <p:nvPr/>
            </p:nvSpPr>
            <p:spPr bwMode="auto">
              <a:xfrm>
                <a:off x="2338" y="2061"/>
                <a:ext cx="103" cy="15"/>
              </a:xfrm>
              <a:custGeom>
                <a:avLst/>
                <a:gdLst>
                  <a:gd name="T0" fmla="*/ 0 w 104"/>
                  <a:gd name="T1" fmla="*/ 0 h 14"/>
                  <a:gd name="T2" fmla="*/ 52 w 104"/>
                  <a:gd name="T3" fmla="*/ 27 h 14"/>
                  <a:gd name="T4" fmla="*/ 93 w 104"/>
                  <a:gd name="T5" fmla="*/ 1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" name="Freeform 105"/>
              <p:cNvSpPr>
                <a:spLocks/>
              </p:cNvSpPr>
              <p:nvPr/>
            </p:nvSpPr>
            <p:spPr bwMode="auto">
              <a:xfrm>
                <a:off x="2504" y="2058"/>
                <a:ext cx="82" cy="28"/>
              </a:xfrm>
              <a:custGeom>
                <a:avLst/>
                <a:gdLst>
                  <a:gd name="T0" fmla="*/ 0 w 104"/>
                  <a:gd name="T1" fmla="*/ 0 h 14"/>
                  <a:gd name="T2" fmla="*/ 5 w 104"/>
                  <a:gd name="T3" fmla="*/ 26624 h 14"/>
                  <a:gd name="T4" fmla="*/ 8 w 104"/>
                  <a:gd name="T5" fmla="*/ 14336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" name="Freeform 106"/>
              <p:cNvSpPr>
                <a:spLocks/>
              </p:cNvSpPr>
              <p:nvPr/>
            </p:nvSpPr>
            <p:spPr bwMode="auto">
              <a:xfrm>
                <a:off x="2401" y="2183"/>
                <a:ext cx="105" cy="13"/>
              </a:xfrm>
              <a:custGeom>
                <a:avLst/>
                <a:gdLst>
                  <a:gd name="T0" fmla="*/ 0 w 104"/>
                  <a:gd name="T1" fmla="*/ 0 h 14"/>
                  <a:gd name="T2" fmla="*/ 73 w 104"/>
                  <a:gd name="T3" fmla="*/ 7 h 14"/>
                  <a:gd name="T4" fmla="*/ 115 w 104"/>
                  <a:gd name="T5" fmla="*/ 7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36" name="Freeform 107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>
                <a:gd name="T0" fmla="*/ 0 w 60"/>
                <a:gd name="T1" fmla="*/ 0 h 230"/>
                <a:gd name="T2" fmla="*/ 14 w 60"/>
                <a:gd name="T3" fmla="*/ 72 h 230"/>
                <a:gd name="T4" fmla="*/ 36 w 60"/>
                <a:gd name="T5" fmla="*/ 184 h 230"/>
                <a:gd name="T6" fmla="*/ 60 w 60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あくあフォント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  <a:cs typeface="あくあフォント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  <a:cs typeface="あくあフォント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  <a:cs typeface="あくあフォント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標楷體" panose="03000509000000000000" pitchFamily="65" charset="-120"/>
          <a:cs typeface="あくあフォント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あくあフォント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chemeClr val="tx1"/>
          </a:solidFill>
          <a:latin typeface="+mn-lt"/>
          <a:ea typeface="+mn-ea"/>
          <a:cs typeface="あくあフォント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あくあフォント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  <a:cs typeface="あくあフォント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  <a:cs typeface="あくあフォント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0425"/>
            <a:ext cx="7326313" cy="1470025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</a:rPr>
              <a:t>財金</a:t>
            </a:r>
            <a:r>
              <a:rPr lang="en-US" altLang="zh-TW" b="1" smtClean="0">
                <a:latin typeface="標楷體" pitchFamily="65" charset="-120"/>
              </a:rPr>
              <a:t>/</a:t>
            </a:r>
            <a:r>
              <a:rPr lang="zh-TW" altLang="en-US" b="1" smtClean="0">
                <a:latin typeface="標楷體" pitchFamily="65" charset="-120"/>
              </a:rPr>
              <a:t>保險證照、</a:t>
            </a:r>
            <a:r>
              <a:rPr lang="en-US" altLang="zh-TW" b="1" smtClean="0">
                <a:cs typeface="Times New Roman" pitchFamily="18" charset="0"/>
              </a:rPr>
              <a:t>FinTech—</a:t>
            </a:r>
            <a:br>
              <a:rPr lang="en-US" altLang="zh-TW" b="1" smtClean="0">
                <a:cs typeface="Times New Roman" pitchFamily="18" charset="0"/>
              </a:rPr>
            </a:br>
            <a:r>
              <a:rPr lang="zh-TW" altLang="en-US" b="1" smtClean="0">
                <a:latin typeface="標楷體" pitchFamily="65" charset="-120"/>
                <a:cs typeface="Times New Roman" pitchFamily="18" charset="0"/>
              </a:rPr>
              <a:t>我的未來在哪裡</a:t>
            </a:r>
            <a:r>
              <a:rPr lang="en-US" altLang="zh-TW" b="1" smtClean="0">
                <a:latin typeface="標楷體" pitchFamily="65" charset="-120"/>
                <a:cs typeface="Times New Roman" pitchFamily="18" charset="0"/>
              </a:rPr>
              <a:t>?</a:t>
            </a:r>
            <a:endParaRPr lang="ja-JP" altLang="en-US" b="1" smtClean="0">
              <a:latin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6100" y="3859213"/>
            <a:ext cx="5799138" cy="1752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俞淑惠</a:t>
            </a:r>
            <a:r>
              <a:rPr lang="en-US" altLang="zh-TW" sz="2400" smtClean="0"/>
              <a:t>(shuhui@nuk.edu.tw)</a:t>
            </a:r>
          </a:p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國立高雄大學統計學研究所</a:t>
            </a:r>
          </a:p>
          <a:p>
            <a:pPr eaLnBrk="1" hangingPunct="1"/>
            <a:r>
              <a:rPr lang="zh-TW" altLang="en-US" sz="2400" smtClean="0"/>
              <a:t>于國立中山大學應用數學系</a:t>
            </a:r>
            <a:r>
              <a:rPr lang="en-US" altLang="ja-JP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(PRM)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cs typeface="Times New Roman" pitchFamily="18" charset="0"/>
              </a:rPr>
              <a:t>考試科目</a:t>
            </a:r>
            <a:r>
              <a:rPr lang="en-US" altLang="zh-TW" sz="2400" smtClean="0"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smtClean="0">
                <a:latin typeface="標楷體" pitchFamily="65" charset="-120"/>
                <a:cs typeface="Times New Roman" pitchFamily="18" charset="0"/>
              </a:rPr>
              <a:t>和</a:t>
            </a:r>
            <a:r>
              <a:rPr lang="en-US" altLang="zh-TW" sz="2400" smtClean="0">
                <a:cs typeface="Times New Roman" pitchFamily="18" charset="0"/>
              </a:rPr>
              <a:t>FRM</a:t>
            </a:r>
            <a:r>
              <a:rPr lang="zh-TW" altLang="en-US" sz="2400" smtClean="0">
                <a:latin typeface="標楷體" pitchFamily="65" charset="-120"/>
                <a:cs typeface="Times New Roman" pitchFamily="18" charset="0"/>
              </a:rPr>
              <a:t>約</a:t>
            </a:r>
            <a:r>
              <a:rPr lang="en-US" altLang="zh-TW" sz="2400" smtClean="0">
                <a:cs typeface="Times New Roman" pitchFamily="18" charset="0"/>
              </a:rPr>
              <a:t>80%</a:t>
            </a:r>
            <a:r>
              <a:rPr lang="zh-TW" altLang="en-US" sz="2400" smtClean="0">
                <a:latin typeface="標楷體" pitchFamily="65" charset="-120"/>
                <a:cs typeface="Times New Roman" pitchFamily="18" charset="0"/>
              </a:rPr>
              <a:t>相似</a:t>
            </a:r>
            <a:r>
              <a:rPr lang="en-US" altLang="zh-TW" sz="2400" smtClean="0">
                <a:latin typeface="標楷體" pitchFamily="65" charset="-120"/>
                <a:cs typeface="Times New Roman" pitchFamily="18" charset="0"/>
              </a:rPr>
              <a:t>)</a:t>
            </a:r>
            <a:endParaRPr lang="zh-TW" altLang="en-US" sz="2400" smtClean="0">
              <a:latin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84200" y="2703513"/>
          <a:ext cx="7670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03"/>
                <a:gridCol w="4131446"/>
                <a:gridCol w="1385512"/>
                <a:gridCol w="12657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Exam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Exam Name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Questions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Allowed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Finance Theory, Financial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Instruments and Markets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hours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Mathematical Foundations of Risk Measurement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hours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Risk Management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Practices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 hours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Case Studies; Standards; Governance,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Best Practices and Ethics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hour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10/22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(CFA)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400" dirty="0" smtClean="0">
                <a:cs typeface="Times New Roman" pitchFamily="18" charset="0"/>
              </a:rPr>
              <a:t>CFA</a:t>
            </a:r>
            <a:r>
              <a:rPr lang="zh-TW" altLang="en-US" sz="2400" dirty="0" smtClean="0">
                <a:cs typeface="Times New Roman" pitchFamily="18" charset="0"/>
              </a:rPr>
              <a:t>：</a:t>
            </a:r>
            <a:r>
              <a:rPr lang="en-US" altLang="zh-TW" sz="2400" dirty="0" smtClean="0">
                <a:cs typeface="Times New Roman" pitchFamily="18" charset="0"/>
              </a:rPr>
              <a:t>Chartered Financial Analyst(</a:t>
            </a:r>
            <a:r>
              <a:rPr lang="zh-TW" altLang="en-US" sz="2400" dirty="0" smtClean="0">
                <a:cs typeface="Times New Roman" pitchFamily="18" charset="0"/>
              </a:rPr>
              <a:t>特許金融分析師</a:t>
            </a:r>
            <a:r>
              <a:rPr lang="en-US" altLang="zh-TW" sz="24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</a:rPr>
              <a:t>價格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</a:rPr>
              <a:t>每級約美金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1,000~1,500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元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含教材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一般認可最有價值的金融證照</a:t>
            </a:r>
            <a:endParaRPr lang="en-US" altLang="zh-TW" sz="2400" dirty="0">
              <a:solidFill>
                <a:srgbClr val="000000"/>
              </a:solidFill>
              <a:latin typeface="標楷體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cs typeface="Times New Roman" pitchFamily="18" charset="0"/>
              </a:rPr>
              <a:t>每級</a:t>
            </a:r>
            <a:r>
              <a:rPr lang="zh-TW" altLang="en-US" sz="2400" dirty="0" smtClean="0">
                <a:cs typeface="Times New Roman" pitchFamily="18" charset="0"/>
              </a:rPr>
              <a:t>考試科目涵蓋範圍廣</a:t>
            </a:r>
            <a:endParaRPr lang="en-US" altLang="zh-TW" sz="24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2400" dirty="0" smtClean="0">
                <a:cs typeface="Times New Roman" pitchFamily="18" charset="0"/>
              </a:rPr>
              <a:t>特色</a:t>
            </a:r>
            <a:endParaRPr lang="en-US" altLang="zh-TW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共分三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級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參加考試需具學士學位或工作經驗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)</a:t>
            </a:r>
            <a:endParaRPr lang="en-US" altLang="zh-TW" sz="2400" dirty="0">
              <a:solidFill>
                <a:srgbClr val="000000"/>
              </a:solidFill>
              <a:latin typeface="新細明體"/>
              <a:ea typeface="新細明體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需四年以上工作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經驗及加入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CFAI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會員</a:t>
            </a:r>
            <a:endParaRPr lang="en-US" altLang="zh-TW" sz="2400" dirty="0">
              <a:solidFill>
                <a:srgbClr val="000000"/>
              </a:solidFill>
              <a:latin typeface="新細明體"/>
              <a:ea typeface="新細明體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 smtClean="0"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11/22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(CFA)</a:t>
            </a:r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7025" y="1868488"/>
          <a:ext cx="7745413" cy="4445002"/>
        </p:xfrm>
        <a:graphic>
          <a:graphicData uri="http://schemas.openxmlformats.org/drawingml/2006/table">
            <a:tbl>
              <a:tblPr/>
              <a:tblGrid>
                <a:gridCol w="1843514"/>
                <a:gridCol w="1896564"/>
                <a:gridCol w="2124492"/>
                <a:gridCol w="1880843"/>
              </a:tblGrid>
              <a:tr h="34989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arial"/>
                      </a:endParaRP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 </a:t>
                      </a:r>
                      <a:r>
                        <a:rPr lang="en-US" altLang="zh-TW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 III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職業行為準則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 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經濟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數量與統計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</a:tr>
              <a:tr h="685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財報分析與公司財管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資產評價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35-75%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35-45%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投資組合管理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45-55%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660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考題型態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全部選擇題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選一單選分上、下午各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小時各出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120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題共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240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 一年兩次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50</a:t>
                      </a:r>
                      <a:r>
                        <a:rPr lang="en-US" altLang="zh-TW" sz="1800" dirty="0" smtClean="0">
                          <a:effectLst/>
                          <a:latin typeface="+mn-lt"/>
                          <a:ea typeface="標楷體" pitchFamily="65" charset="-120"/>
                        </a:rPr>
                        <a:t>%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</a:t>
                      </a:r>
                      <a:r>
                        <a:rPr lang="en-US" altLang="zh-TW" sz="1800" dirty="0" smtClean="0">
                          <a:effectLst/>
                          <a:latin typeface="+mn-lt"/>
                          <a:ea typeface="標楷體" pitchFamily="65" charset="-120"/>
                        </a:rPr>
                        <a:t>50%10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題組，一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題，</a:t>
                      </a:r>
                      <a:r>
                        <a:rPr lang="en-US" altLang="zh-TW" sz="1800" dirty="0" smtClean="0">
                          <a:effectLst/>
                          <a:latin typeface="+mn-lt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選一單選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題，上下午共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140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 </a:t>
                      </a:r>
                      <a:endParaRPr lang="en-US" altLang="zh-TW" sz="18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50%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單選題 </a:t>
                      </a:r>
                      <a:r>
                        <a:rPr lang="en-US" altLang="zh-TW" sz="1800" dirty="0">
                          <a:effectLst/>
                          <a:latin typeface="+mn-lt"/>
                          <a:ea typeface="標楷體" pitchFamily="65" charset="-120"/>
                        </a:rPr>
                        <a:t>50%</a:t>
                      </a:r>
                      <a:r>
                        <a:rPr lang="zh-TW" altLang="en-US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非選擇題型</a:t>
                      </a:r>
                    </a:p>
                  </a:txBody>
                  <a:tcPr marL="7305" marR="7305" marT="7306" marB="7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1C2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12/22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統計、數學在財金上的角色 </a:t>
            </a:r>
            <a:endParaRPr lang="en-US" altLang="ja-JP" b="1" smtClean="0">
              <a:latin typeface="標楷體" pitchFamily="65" charset="-12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1025"/>
            <a:ext cx="7772400" cy="44196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zh-TW" altLang="en-US" sz="2400" dirty="0" smtClean="0">
                <a:latin typeface="標楷體" pitchFamily="65" charset="-120"/>
              </a:rPr>
              <a:t>財務工程</a:t>
            </a:r>
            <a:endParaRPr lang="ja-JP" altLang="en-US" sz="24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latin typeface="標楷體" pitchFamily="65" charset="-120"/>
              </a:rPr>
              <a:t>定價</a:t>
            </a:r>
            <a:r>
              <a:rPr lang="zh-TW" altLang="en-US" sz="2400" dirty="0" smtClean="0">
                <a:latin typeface="標楷體" pitchFamily="65" charset="-120"/>
              </a:rPr>
              <a:t>問題</a:t>
            </a:r>
            <a:r>
              <a:rPr lang="en-US" altLang="zh-TW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itchFamily="65" charset="-120"/>
              </a:rPr>
              <a:t>避險</a:t>
            </a:r>
            <a:endParaRPr lang="ja-JP" altLang="en-US" sz="2400" dirty="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latin typeface="標楷體" pitchFamily="65" charset="-120"/>
              </a:rPr>
              <a:t>風險管理</a:t>
            </a:r>
            <a:r>
              <a:rPr lang="en-US" altLang="zh-TW" sz="2400" dirty="0" smtClean="0">
                <a:cs typeface="Times New Roman" pitchFamily="18" charset="0"/>
              </a:rPr>
              <a:t>(Stanford University: Institute of Risk Management</a:t>
            </a:r>
            <a:r>
              <a:rPr lang="zh-TW" altLang="en-US" sz="2400" dirty="0" smtClean="0">
                <a:latin typeface="新細明體"/>
                <a:ea typeface="新細明體"/>
                <a:cs typeface="Times New Roman" pitchFamily="18" charset="0"/>
              </a:rPr>
              <a:t>、</a:t>
            </a:r>
            <a:r>
              <a:rPr lang="zh-TW" altLang="en-US" sz="2400" dirty="0" smtClean="0">
                <a:latin typeface="標楷體" pitchFamily="65" charset="-120"/>
                <a:cs typeface="Times New Roman" pitchFamily="18" charset="0"/>
              </a:rPr>
              <a:t>香港中文大學</a:t>
            </a:r>
            <a:r>
              <a:rPr lang="zh-TW" altLang="en-US" sz="2400" dirty="0" smtClean="0">
                <a:latin typeface="新細明體"/>
                <a:ea typeface="新細明體"/>
                <a:cs typeface="Times New Roman" pitchFamily="18" charset="0"/>
              </a:rPr>
              <a:t>、</a:t>
            </a:r>
            <a:r>
              <a:rPr lang="zh-TW" altLang="en-US" sz="2400" dirty="0" smtClean="0">
                <a:latin typeface="+mn-ea"/>
                <a:cs typeface="Times New Roman" pitchFamily="18" charset="0"/>
              </a:rPr>
              <a:t>香港大學</a:t>
            </a:r>
            <a:r>
              <a:rPr lang="en-US" altLang="zh-TW" sz="24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風險值的計算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資本準備金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信用風險分析</a:t>
            </a:r>
            <a:r>
              <a:rPr lang="zh-TW" altLang="en-US" sz="2400" dirty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itchFamily="65" charset="-120"/>
                <a:cs typeface="Times New Roman" pitchFamily="18" charset="0"/>
              </a:rPr>
              <a:t>破產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投資組合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效用函數</a:t>
            </a:r>
            <a:endParaRPr lang="en-US" altLang="zh-TW" sz="2400" dirty="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cs typeface="Times New Roman" pitchFamily="18" charset="0"/>
              </a:rPr>
              <a:t>會計議題</a:t>
            </a:r>
            <a:endParaRPr lang="ja-JP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 smtClean="0">
                <a:cs typeface="Times New Roman" pitchFamily="18" charset="0"/>
              </a:rPr>
              <a:t>GAAP ‒› IFRS</a:t>
            </a:r>
            <a:r>
              <a:rPr lang="en-US" altLang="zh-TW" sz="2400" dirty="0" smtClean="0"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latin typeface="標楷體" pitchFamily="65" charset="-120"/>
                <a:cs typeface="Times New Roman" pitchFamily="18" charset="0"/>
              </a:rPr>
              <a:t>資產的不確定性</a:t>
            </a:r>
            <a:r>
              <a:rPr lang="en-US" altLang="zh-TW" sz="2400" dirty="0" smtClean="0">
                <a:latin typeface="標楷體" pitchFamily="65" charset="-12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rgbClr val="000000"/>
                </a:solidFill>
                <a:cs typeface="Times New Roman" pitchFamily="18" charset="0"/>
              </a:rPr>
              <a:t>Fintech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信用風險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P2P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募資平台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投資機器人</a:t>
            </a:r>
            <a:r>
              <a:rPr lang="zh-TW" altLang="en-US" sz="2400" dirty="0" smtClean="0">
                <a:solidFill>
                  <a:srgbClr val="0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虛擬貨幣</a:t>
            </a:r>
            <a:endParaRPr lang="en-US" altLang="zh-TW" sz="2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13/22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733425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跨領域的基本需求</a:t>
            </a:r>
            <a:r>
              <a:rPr lang="en-US" altLang="zh-TW" b="1" smtClean="0">
                <a:latin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</a:rPr>
              <a:t>在學期間</a:t>
            </a:r>
            <a:r>
              <a:rPr lang="en-US" altLang="zh-TW" b="1" smtClean="0">
                <a:latin typeface="標楷體" pitchFamily="65" charset="-120"/>
              </a:rPr>
              <a:t>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71488" y="1868488"/>
            <a:ext cx="7940675" cy="44148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</a:rPr>
              <a:t>證照：國內證照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itchFamily="18" charset="0"/>
              </a:rPr>
              <a:t>1~2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itchFamily="18" charset="0"/>
              </a:rPr>
              <a:t>即可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  <a:cs typeface="Times New Roman" pitchFamily="18" charset="0"/>
              </a:rPr>
              <a:t>國際證照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</a:rPr>
              <a:t>數學統計學生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2400" dirty="0" smtClean="0">
                <a:latin typeface="標楷體" pitchFamily="65" charset="-120"/>
              </a:rPr>
              <a:t>英文</a:t>
            </a:r>
            <a:r>
              <a:rPr lang="zh-TW" altLang="en-US" sz="2400" dirty="0" smtClean="0">
                <a:latin typeface="標楷體"/>
              </a:rPr>
              <a:t>：檢定考試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/>
              </a:rPr>
              <a:t>閱讀能力</a:t>
            </a:r>
            <a:endParaRPr lang="en-US" altLang="zh-TW" sz="2400" dirty="0" smtClean="0">
              <a:latin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400" dirty="0" smtClean="0">
                <a:latin typeface="標楷體" pitchFamily="65" charset="-120"/>
              </a:rPr>
              <a:t>軟體：</a:t>
            </a:r>
            <a:r>
              <a:rPr lang="en-US" altLang="zh-TW" sz="2400" dirty="0" smtClean="0">
                <a:solidFill>
                  <a:srgbClr val="FF0000"/>
                </a:solidFill>
                <a:cs typeface="Times New Roman" pitchFamily="18" charset="0"/>
              </a:rPr>
              <a:t>Excel VBA</a:t>
            </a:r>
            <a:r>
              <a:rPr lang="zh-TW" altLang="en-US" sz="2400" dirty="0" smtClean="0">
                <a:cs typeface="Times New Roman" pitchFamily="18" charset="0"/>
              </a:rPr>
              <a:t>、</a:t>
            </a:r>
            <a:r>
              <a:rPr lang="en-US" altLang="zh-TW" sz="2400" dirty="0" err="1" smtClean="0">
                <a:cs typeface="Times New Roman" pitchFamily="18" charset="0"/>
              </a:rPr>
              <a:t>Stata</a:t>
            </a:r>
            <a:r>
              <a:rPr lang="zh-TW" altLang="en-US" sz="2400" dirty="0" smtClean="0">
                <a:cs typeface="Times New Roman" pitchFamily="18" charset="0"/>
              </a:rPr>
              <a:t>、</a:t>
            </a:r>
            <a:r>
              <a:rPr lang="en-US" altLang="zh-TW" sz="2400" dirty="0" err="1" smtClean="0">
                <a:cs typeface="Times New Roman" pitchFamily="18" charset="0"/>
              </a:rPr>
              <a:t>Eviews</a:t>
            </a:r>
            <a:r>
              <a:rPr lang="zh-TW" altLang="en-US" sz="2400" dirty="0" smtClean="0">
                <a:cs typeface="Times New Roman" pitchFamily="18" charset="0"/>
              </a:rPr>
              <a:t>、</a:t>
            </a:r>
            <a:r>
              <a:rPr lang="en-US" altLang="zh-TW" sz="2400" dirty="0" smtClean="0">
                <a:cs typeface="Times New Roman" pitchFamily="18" charset="0"/>
              </a:rPr>
              <a:t>R</a:t>
            </a:r>
          </a:p>
          <a:p>
            <a:pPr eaLnBrk="1" hangingPunct="1">
              <a:defRPr/>
            </a:pPr>
            <a:r>
              <a:rPr lang="zh-TW" altLang="en-US" sz="2400" dirty="0" smtClean="0">
                <a:latin typeface="標楷體" pitchFamily="65" charset="-120"/>
              </a:rPr>
              <a:t>資料庫：注意</a:t>
            </a:r>
            <a:r>
              <a:rPr lang="en-US" altLang="zh-TW" sz="2400" dirty="0" smtClean="0">
                <a:latin typeface="標楷體"/>
              </a:rPr>
              <a:t>『</a:t>
            </a:r>
            <a:r>
              <a:rPr lang="zh-TW" altLang="en-US" sz="2400" dirty="0" smtClean="0">
                <a:latin typeface="標楷體"/>
              </a:rPr>
              <a:t>版權</a:t>
            </a:r>
            <a:r>
              <a:rPr lang="en-US" altLang="zh-TW" sz="2400" dirty="0" smtClean="0">
                <a:latin typeface="標楷體"/>
              </a:rPr>
              <a:t>』</a:t>
            </a:r>
            <a:r>
              <a:rPr lang="zh-TW" altLang="en-US" sz="2400" dirty="0" smtClean="0">
                <a:latin typeface="標楷體"/>
              </a:rPr>
              <a:t>問題。</a:t>
            </a:r>
            <a:endParaRPr lang="en-US" altLang="zh-TW" sz="24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付費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資料庫：台灣新報、</a:t>
            </a:r>
            <a:r>
              <a:rPr lang="en-US" altLang="zh-TW" sz="2400" dirty="0" err="1" smtClean="0">
                <a:solidFill>
                  <a:srgbClr val="000000"/>
                </a:solidFill>
                <a:cs typeface="Times New Roman" pitchFamily="18" charset="0"/>
              </a:rPr>
              <a:t>Compustat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等等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免費資料庫：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Census Bureau (X-12-ARIMA)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Yahoo Finance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NYSE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SEC (U.S. Security and Exchange Commission) EDGAR Files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、公開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資訊觀測站。</a:t>
            </a:r>
            <a:endParaRPr lang="en-US" altLang="ja-JP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 smtClean="0">
              <a:latin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14/22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和商管學院的差異</a:t>
            </a:r>
            <a:r>
              <a:rPr lang="en-US" altLang="zh-TW" b="1" smtClean="0">
                <a:latin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</a:rPr>
              <a:t>台灣</a:t>
            </a:r>
            <a:r>
              <a:rPr lang="en-US" altLang="zh-TW" b="1" smtClean="0">
                <a:latin typeface="標楷體" pitchFamily="65" charset="-120"/>
              </a:rPr>
              <a:t>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685800" y="1816100"/>
            <a:ext cx="7772400" cy="42799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課程內涵</a:t>
            </a:r>
            <a:endParaRPr lang="en-US" altLang="zh-TW" sz="240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財務理論</a:t>
            </a:r>
            <a:r>
              <a:rPr lang="en-US" altLang="zh-TW" sz="2400" smtClean="0">
                <a:latin typeface="標楷體" pitchFamily="65" charset="-120"/>
              </a:rPr>
              <a:t>:</a:t>
            </a:r>
            <a:r>
              <a:rPr lang="en-US" altLang="zh-TW" sz="2400" smtClean="0">
                <a:cs typeface="Times New Roman" pitchFamily="18" charset="0"/>
              </a:rPr>
              <a:t>Theory of Financial Decision Making: by J. E. Ingersoll</a:t>
            </a:r>
            <a:endParaRPr lang="ja-JP" altLang="en-US" sz="240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</a:rPr>
              <a:t>信用風險分析</a:t>
            </a:r>
            <a:r>
              <a:rPr lang="en-US" altLang="zh-TW" sz="2400" smtClean="0">
                <a:latin typeface="標楷體" pitchFamily="65" charset="-120"/>
              </a:rPr>
              <a:t>:</a:t>
            </a:r>
            <a:r>
              <a:rPr lang="en-US" altLang="zh-TW" sz="2400" smtClean="0">
                <a:cs typeface="Times New Roman" pitchFamily="18" charset="0"/>
              </a:rPr>
              <a:t>Credit Risk Plus Model</a:t>
            </a:r>
            <a:endParaRPr lang="en-US" altLang="zh-TW" sz="24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學習、研究方向：目的性差異</a:t>
            </a:r>
            <a:r>
              <a:rPr lang="en-US" altLang="zh-TW" sz="2400" smtClean="0">
                <a:latin typeface="標楷體" pitchFamily="65" charset="-120"/>
              </a:rPr>
              <a:t>/</a:t>
            </a:r>
            <a:r>
              <a:rPr lang="zh-TW" altLang="en-US" sz="2400" smtClean="0">
                <a:latin typeface="標楷體" pitchFamily="65" charset="-120"/>
              </a:rPr>
              <a:t>深度、廣度差異</a:t>
            </a:r>
            <a:endParaRPr lang="en-US" altLang="zh-TW" sz="2400" smtClean="0">
              <a:latin typeface="標楷體" pitchFamily="65" charset="-120"/>
            </a:endParaRPr>
          </a:p>
          <a:p>
            <a:pPr eaLnBrk="1" hangingPunct="1"/>
            <a:r>
              <a:rPr lang="zh-TW" altLang="en-US" sz="2400" smtClean="0">
                <a:latin typeface="標楷體" pitchFamily="65" charset="-120"/>
              </a:rPr>
              <a:t>文化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35175" y="3956050"/>
          <a:ext cx="5629275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082"/>
                <a:gridCol w="2612193"/>
              </a:tblGrid>
              <a:tr h="39647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商管學院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理學院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</a:tr>
              <a:tr h="39647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注重表達、文案撰寫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注重技術面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</a:tr>
              <a:tr h="39647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重視門面、文憑、獎項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文憑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</a:tr>
              <a:tr h="39647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階級文化、服從階級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相對不明顯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7" marR="91427" marT="45747" marB="45747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15/22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6910387" cy="1163637"/>
          </a:xfrm>
        </p:spPr>
        <p:txBody>
          <a:bodyPr/>
          <a:lstStyle/>
          <a:p>
            <a:r>
              <a:rPr lang="en-US" altLang="zh-TW" b="1" smtClean="0">
                <a:cs typeface="Times New Roman" pitchFamily="18" charset="0"/>
              </a:rPr>
              <a:t>Credit Risk Plus: Credit Suisse First Boston</a:t>
            </a:r>
            <a:endParaRPr lang="zh-TW" altLang="en-US" b="1" smtClean="0">
              <a:cs typeface="Times New Roman" pitchFamily="18" charset="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2738"/>
            <a:ext cx="76581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808663" y="4872038"/>
            <a:ext cx="2089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新投資概念：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altLang="zh-TW" b="1" dirty="0">
                <a:solidFill>
                  <a:srgbClr val="FF0000"/>
                </a:solidFill>
                <a:latin typeface="+mn-lt"/>
              </a:rPr>
              <a:t>isk parity </a:t>
            </a:r>
            <a:endParaRPr lang="zh-TW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16/22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smtClean="0"/>
          </a:p>
        </p:txBody>
      </p:sp>
      <p:pic>
        <p:nvPicPr>
          <p:cNvPr id="36867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3875"/>
          </a:xfrm>
        </p:spPr>
      </p:pic>
      <p:sp>
        <p:nvSpPr>
          <p:cNvPr id="6" name="矩形 5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17/22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Big Data Era</a:t>
            </a:r>
            <a:endParaRPr lang="zh-TW" altLang="en-US" b="1" smtClean="0"/>
          </a:p>
        </p:txBody>
      </p:sp>
      <p:sp>
        <p:nvSpPr>
          <p:cNvPr id="4" name="矩形 3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38916" name="內容版面配置區 5"/>
          <p:cNvSpPr>
            <a:spLocks noGrp="1"/>
          </p:cNvSpPr>
          <p:nvPr>
            <p:ph idx="1"/>
          </p:nvPr>
        </p:nvSpPr>
        <p:spPr>
          <a:xfrm>
            <a:off x="685800" y="1765300"/>
            <a:ext cx="7772400" cy="4630738"/>
          </a:xfrm>
        </p:spPr>
        <p:txBody>
          <a:bodyPr/>
          <a:lstStyle/>
          <a:p>
            <a:r>
              <a:rPr lang="zh-TW" altLang="en-US" sz="2400" smtClean="0"/>
              <a:t>我該學什麼</a:t>
            </a:r>
            <a:r>
              <a:rPr lang="en-US" altLang="zh-TW" sz="240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000000"/>
                </a:solidFill>
              </a:rPr>
              <a:t>Python, R, Hadoop,</a:t>
            </a:r>
            <a:r>
              <a:rPr lang="zh-TW" altLang="en-US" sz="2400" smtClean="0">
                <a:solidFill>
                  <a:srgbClr val="000000"/>
                </a:solidFill>
              </a:rPr>
              <a:t> </a:t>
            </a:r>
            <a:r>
              <a:rPr lang="en-US" altLang="zh-TW" sz="2400" smtClean="0">
                <a:solidFill>
                  <a:srgbClr val="000000"/>
                </a:solidFill>
              </a:rPr>
              <a:t>Spark….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Decision tree, random forest, deep learning…. </a:t>
            </a:r>
          </a:p>
          <a:p>
            <a:r>
              <a:rPr lang="zh-TW" altLang="en-US" sz="2400" smtClean="0">
                <a:solidFill>
                  <a:srgbClr val="000000"/>
                </a:solidFill>
              </a:rPr>
              <a:t>那些年、我們還沒學會就已經過時的那些技術</a:t>
            </a:r>
            <a:r>
              <a:rPr lang="en-US" altLang="zh-TW" sz="2400" smtClean="0">
                <a:solidFill>
                  <a:srgbClr val="000000"/>
                </a:solidFill>
              </a:rPr>
              <a:t>(slides)</a:t>
            </a:r>
          </a:p>
          <a:p>
            <a:r>
              <a:rPr lang="zh-TW" altLang="en-US" sz="2400" smtClean="0">
                <a:solidFill>
                  <a:srgbClr val="000000"/>
                </a:solidFill>
              </a:rPr>
              <a:t>數位時代</a:t>
            </a:r>
            <a:r>
              <a:rPr lang="en-US" altLang="zh-TW" sz="2400" smtClean="0">
                <a:solidFill>
                  <a:srgbClr val="000000"/>
                </a:solidFill>
              </a:rPr>
              <a:t>(Business Next)</a:t>
            </a:r>
            <a:r>
              <a:rPr lang="zh-TW" altLang="en-US" sz="2400" smtClean="0">
                <a:solidFill>
                  <a:srgbClr val="000000"/>
                </a:solidFill>
              </a:rPr>
              <a:t>專訪：</a:t>
            </a:r>
            <a:r>
              <a:rPr lang="en-US" altLang="zh-TW" sz="2400" smtClean="0">
                <a:solidFill>
                  <a:srgbClr val="000000"/>
                </a:solidFill>
              </a:rPr>
              <a:t>Teradata</a:t>
            </a:r>
            <a:r>
              <a:rPr lang="zh-TW" altLang="en-US" sz="2400" smtClean="0">
                <a:solidFill>
                  <a:srgbClr val="000000"/>
                </a:solidFill>
              </a:rPr>
              <a:t>首席技術長寶立明（</a:t>
            </a:r>
            <a:r>
              <a:rPr lang="en-US" altLang="zh-TW" sz="2400" smtClean="0">
                <a:solidFill>
                  <a:srgbClr val="000000"/>
                </a:solidFill>
              </a:rPr>
              <a:t>Stephen Brobst</a:t>
            </a:r>
            <a:r>
              <a:rPr lang="zh-TW" altLang="en-US" sz="2400" smtClean="0">
                <a:solidFill>
                  <a:srgbClr val="000000"/>
                </a:solidFill>
              </a:rPr>
              <a:t>）：美國大數據分析與儲存技術公司、歐巴馬的創新科技顧問委員會</a:t>
            </a:r>
            <a:endParaRPr lang="en-US" altLang="zh-TW" sz="24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</a:rPr>
              <a:t>他們以為大數據就是指大數目的數據，事實上，我認為這是大數據中最無趣的部分，我們真正在尋找的是非傳統的、而且未曾被挖掘過的資料</a:t>
            </a:r>
            <a:endParaRPr lang="en-US" altLang="zh-TW" sz="24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</a:rPr>
              <a:t>用對的技術、創新的技術分析資料</a:t>
            </a:r>
            <a:endParaRPr lang="en-US" altLang="zh-TW" sz="2400" smtClean="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18/22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Big Data Era</a:t>
            </a:r>
            <a:endParaRPr lang="zh-TW" altLang="en-US" b="1" smtClean="0"/>
          </a:p>
        </p:txBody>
      </p:sp>
      <p:sp>
        <p:nvSpPr>
          <p:cNvPr id="4" name="矩形 3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0375" y="1765300"/>
            <a:ext cx="4541838" cy="4114800"/>
          </a:xfrm>
        </p:spPr>
        <p:txBody>
          <a:bodyPr/>
          <a:lstStyle/>
          <a:p>
            <a:pPr>
              <a:defRPr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商周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用大數據度過</a:t>
            </a:r>
            <a:r>
              <a:rPr lang="en-US" altLang="zh-TW" sz="2400" dirty="0" smtClean="0"/>
              <a:t>MG149</a:t>
            </a:r>
            <a:r>
              <a:rPr lang="zh-TW" altLang="en-US" sz="2400" dirty="0" smtClean="0"/>
              <a:t>危機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柯文哲</a:t>
            </a:r>
            <a:r>
              <a:rPr lang="en-US" altLang="zh-TW" sz="2400" dirty="0" smtClean="0"/>
              <a:t>)</a:t>
            </a:r>
          </a:p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</a:rPr>
              <a:t>建議：</a:t>
            </a:r>
            <a:r>
              <a:rPr lang="zh-TW" altLang="en-US" sz="2400" dirty="0" smtClean="0">
                <a:solidFill>
                  <a:srgbClr val="FF0000"/>
                </a:solidFill>
              </a:rPr>
              <a:t>君子務本，本立而道生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</a:rPr>
              <a:t>我想發展</a:t>
            </a:r>
            <a:r>
              <a:rPr lang="zh-TW" altLang="en-US" sz="2400" dirty="0">
                <a:solidFill>
                  <a:srgbClr val="000000"/>
                </a:solidFill>
              </a:rPr>
              <a:t>的</a:t>
            </a:r>
            <a:r>
              <a:rPr lang="zh-TW" altLang="en-US" sz="2400" dirty="0" smtClean="0">
                <a:solidFill>
                  <a:srgbClr val="000000"/>
                </a:solidFill>
              </a:rPr>
              <a:t>方向</a:t>
            </a:r>
            <a:r>
              <a:rPr lang="en-US" altLang="zh-TW" sz="2400" dirty="0" smtClean="0">
                <a:solidFill>
                  <a:srgbClr val="000000"/>
                </a:solidFill>
              </a:rPr>
              <a:t>?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</a:rPr>
              <a:t>需要的</a:t>
            </a:r>
            <a:r>
              <a:rPr lang="en-US" altLang="zh-TW" sz="2400" dirty="0" smtClean="0">
                <a:solidFill>
                  <a:srgbClr val="000000"/>
                </a:solidFill>
              </a:rPr>
              <a:t>domain knowledge?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</a:rPr>
              <a:t>新的發展</a:t>
            </a:r>
            <a:r>
              <a:rPr lang="en-US" altLang="zh-TW" sz="2400" dirty="0" smtClean="0">
                <a:solidFill>
                  <a:srgbClr val="000000"/>
                </a:solidFill>
              </a:rPr>
              <a:t>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FF0000"/>
                </a:solidFill>
              </a:rPr>
              <a:t>我的專長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利器</a:t>
            </a:r>
            <a:r>
              <a:rPr lang="en-US" altLang="zh-TW" sz="2400" dirty="0" smtClean="0">
                <a:solidFill>
                  <a:srgbClr val="FF0000"/>
                </a:solidFill>
              </a:rPr>
              <a:t>)?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sz="2400" dirty="0"/>
          </a:p>
        </p:txBody>
      </p:sp>
      <p:pic>
        <p:nvPicPr>
          <p:cNvPr id="4096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84150"/>
            <a:ext cx="408305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19/22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內容綱要</a:t>
            </a:r>
            <a:endParaRPr lang="en-US" altLang="ja-JP" b="1" smtClean="0">
              <a:latin typeface="標楷體" pitchFamily="65" charset="-12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1500"/>
            <a:ext cx="7772400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</a:rPr>
              <a:t>證照考試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cs typeface="Times New Roman" pitchFamily="18" charset="0"/>
              </a:rPr>
              <a:t>SOA, PRM, CFA, 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FRM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cs typeface="Times New Roman" pitchFamily="18" charset="0"/>
              </a:rPr>
              <a:t>在學期間的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準備</a:t>
            </a:r>
            <a:endParaRPr lang="en-US" altLang="zh-TW" sz="2400" dirty="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latin typeface="標楷體" pitchFamily="65" charset="-120"/>
              </a:rPr>
              <a:t>統計、數學在</a:t>
            </a:r>
            <a:r>
              <a:rPr lang="zh-TW" altLang="en-US" sz="2400" dirty="0">
                <a:latin typeface="標楷體" pitchFamily="65" charset="-120"/>
              </a:rPr>
              <a:t>財金上的</a:t>
            </a:r>
            <a:r>
              <a:rPr lang="zh-TW" altLang="en-US" sz="2400" dirty="0" smtClean="0">
                <a:latin typeface="標楷體" pitchFamily="65" charset="-120"/>
              </a:rPr>
              <a:t>角色；跨領域的基本需求 </a:t>
            </a:r>
            <a:r>
              <a:rPr lang="zh-TW" altLang="en-US" sz="2400" dirty="0">
                <a:latin typeface="標楷體" pitchFamily="65" charset="-120"/>
              </a:rPr>
              <a:t> </a:t>
            </a:r>
            <a:endParaRPr lang="ja-JP" altLang="en-US" sz="24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latin typeface="標楷體" pitchFamily="65" charset="-120"/>
              </a:rPr>
              <a:t>財務工程、風險管理、</a:t>
            </a:r>
            <a:r>
              <a:rPr lang="en-US" altLang="zh-TW" sz="2400" dirty="0" smtClean="0"/>
              <a:t>Fintech</a:t>
            </a:r>
            <a:endParaRPr lang="en-US" altLang="zh-TW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和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</a:rPr>
              <a:t>商管學院的差異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課程內涵</a:t>
            </a:r>
            <a:r>
              <a:rPr lang="zh-TW" altLang="en-US" sz="2400" dirty="0" smtClean="0">
                <a:latin typeface="標楷體" pitchFamily="65" charset="-120"/>
              </a:rPr>
              <a:t>、學習研究方向、文化</a:t>
            </a:r>
            <a:endParaRPr lang="en-US" altLang="ja-JP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 smtClean="0"/>
              <a:t>Big data era</a:t>
            </a:r>
            <a:r>
              <a:rPr lang="zh-TW" altLang="en-US" sz="2400" dirty="0" smtClean="0"/>
              <a:t> </a:t>
            </a:r>
            <a:endParaRPr lang="en-US" altLang="zh-TW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latin typeface="標楷體" pitchFamily="65" charset="-120"/>
              </a:rPr>
              <a:t>就業的前景和機會</a:t>
            </a:r>
            <a:endParaRPr lang="en-US" altLang="zh-TW" sz="24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latin typeface="標楷體" pitchFamily="65" charset="-120"/>
              </a:rPr>
              <a:t>風險</a:t>
            </a:r>
            <a:r>
              <a:rPr lang="zh-TW" altLang="en-US" sz="2400" dirty="0">
                <a:latin typeface="標楷體" pitchFamily="65" charset="-120"/>
              </a:rPr>
              <a:t>管理</a:t>
            </a:r>
            <a:r>
              <a:rPr lang="zh-TW" altLang="en-US" sz="2400" dirty="0" smtClean="0">
                <a:latin typeface="標楷體" pitchFamily="65" charset="-120"/>
              </a:rPr>
              <a:t>部門</a:t>
            </a:r>
            <a:r>
              <a:rPr lang="en-US" altLang="zh-TW" sz="2400" dirty="0" smtClean="0">
                <a:latin typeface="標楷體" pitchFamily="65" charset="-120"/>
              </a:rPr>
              <a:t>/</a:t>
            </a:r>
            <a:r>
              <a:rPr lang="zh-TW" altLang="en-US" sz="2400" dirty="0">
                <a:latin typeface="標楷體" pitchFamily="65" charset="-120"/>
              </a:rPr>
              <a:t>巨</a:t>
            </a:r>
            <a:r>
              <a:rPr lang="zh-TW" altLang="en-US" sz="2400" dirty="0" smtClean="0">
                <a:latin typeface="標楷體" pitchFamily="65" charset="-120"/>
              </a:rPr>
              <a:t>量資料分析</a:t>
            </a:r>
            <a:endParaRPr lang="ja-JP" altLang="en-US" sz="24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latin typeface="標楷體" pitchFamily="65" charset="-120"/>
              </a:rPr>
              <a:t>工作機會薪資差異</a:t>
            </a:r>
            <a:endParaRPr lang="en-US" altLang="zh-TW" sz="2400" dirty="0" smtClean="0">
              <a:latin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>
              <a:latin typeface="標楷體" pitchFamily="65" charset="-12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1600" dirty="0" smtClean="0">
              <a:latin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2/22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未來就業的前景和機會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風險管理部門</a:t>
            </a:r>
            <a:r>
              <a:rPr lang="en-US" altLang="zh-TW" sz="2400" smtClean="0"/>
              <a:t>/</a:t>
            </a:r>
            <a:r>
              <a:rPr lang="zh-TW" altLang="en-US" sz="2400" smtClean="0"/>
              <a:t>資料分析部門：金融業、各企業財務部門、保險、券商等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薪資及就業機會的差異</a:t>
            </a:r>
            <a:endParaRPr lang="en-US" altLang="zh-TW" sz="2400" smtClean="0"/>
          </a:p>
          <a:p>
            <a:pPr eaLnBrk="1" hangingPunct="1"/>
            <a:endParaRPr lang="zh-TW" altLang="en-US" smtClean="0">
              <a:latin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73125" y="3362325"/>
          <a:ext cx="7786688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536"/>
                <a:gridCol w="2261107"/>
                <a:gridCol w="2897045"/>
              </a:tblGrid>
              <a:tr h="450850"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管理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計量</a:t>
                      </a:r>
                      <a:r>
                        <a:rPr lang="zh-TW" altLang="en-US" sz="2000" dirty="0" smtClean="0">
                          <a:latin typeface="標楷體"/>
                          <a:ea typeface="標楷體"/>
                        </a:rPr>
                        <a:t>、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財工</a:t>
                      </a:r>
                      <a:r>
                        <a:rPr lang="zh-TW" altLang="en-US" sz="2000" dirty="0" smtClean="0">
                          <a:latin typeface="標楷體"/>
                          <a:ea typeface="標楷體"/>
                        </a:rPr>
                        <a:t>、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風險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開始薪資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22K~40K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以下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40K~50K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以下</a:t>
                      </a:r>
                    </a:p>
                  </a:txBody>
                  <a:tcPr marL="91431" marR="91431" marT="45757" marB="45757"/>
                </a:tc>
              </a:tr>
              <a:tr h="45085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就業機會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工作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1:12~13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57" marB="45757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12~13:1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1" marR="91431" marT="45757" marB="45757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20/22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</a:rPr>
              <a:t>參考資料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400" dirty="0" smtClean="0"/>
              <a:t>考古題及參考書籍：經管之家</a:t>
            </a:r>
            <a:endParaRPr lang="en-US" altLang="zh-TW" sz="2400" dirty="0" smtClean="0"/>
          </a:p>
          <a:p>
            <a:pPr>
              <a:defRPr/>
            </a:pPr>
            <a:r>
              <a:rPr lang="en-US" altLang="zh-TW" sz="2400" dirty="0" smtClean="0"/>
              <a:t>Fintech</a:t>
            </a:r>
            <a:r>
              <a:rPr lang="zh-TW" altLang="en-US" sz="2400" dirty="0" smtClean="0"/>
              <a:t>參考資料</a:t>
            </a:r>
            <a:endParaRPr lang="en-US" altLang="zh-TW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 err="1" smtClean="0"/>
              <a:t>FinTech</a:t>
            </a:r>
            <a:r>
              <a:rPr lang="en-US" altLang="zh-TW" sz="2400" dirty="0" smtClean="0"/>
              <a:t> credit: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Market structure, business models and financial stability implications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(BIS)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future of </a:t>
            </a:r>
            <a:r>
              <a:rPr lang="en-US" altLang="zh-TW" sz="2400" dirty="0" err="1"/>
              <a:t>fintech</a:t>
            </a:r>
            <a:r>
              <a:rPr lang="en-US" altLang="zh-TW" sz="2400" dirty="0"/>
              <a:t> - integrating finance and technology in financial services (2017)</a:t>
            </a:r>
          </a:p>
          <a:p>
            <a:pPr>
              <a:defRPr/>
            </a:pPr>
            <a:r>
              <a:rPr lang="zh-TW" altLang="en-US" sz="2400" dirty="0" smtClean="0"/>
              <a:t>那些年、我們還沒學會就已經過時的那些技術</a:t>
            </a:r>
            <a:r>
              <a:rPr lang="en-US" altLang="zh-TW" sz="2400" dirty="0" smtClean="0"/>
              <a:t>(slides)</a:t>
            </a:r>
          </a:p>
          <a:p>
            <a:pPr marL="0" indent="0">
              <a:buFontTx/>
              <a:buNone/>
              <a:defRPr/>
            </a:pPr>
            <a:endParaRPr lang="en-US" altLang="zh-TW" sz="2400" dirty="0" smtClean="0"/>
          </a:p>
          <a:p>
            <a:pPr>
              <a:defRPr/>
            </a:pPr>
            <a:endParaRPr lang="zh-TW" altLang="en-US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21/22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</a:rPr>
              <a:t>問題與討論</a:t>
            </a:r>
          </a:p>
        </p:txBody>
      </p:sp>
      <p:sp>
        <p:nvSpPr>
          <p:cNvPr id="47107" name="副標題 3"/>
          <p:cNvSpPr>
            <a:spLocks noGrp="1"/>
          </p:cNvSpPr>
          <p:nvPr>
            <p:ph type="subTitle" idx="1"/>
          </p:nvPr>
        </p:nvSpPr>
        <p:spPr>
          <a:xfrm>
            <a:off x="1266825" y="3873500"/>
            <a:ext cx="6400800" cy="1025525"/>
          </a:xfrm>
        </p:spPr>
        <p:txBody>
          <a:bodyPr/>
          <a:lstStyle/>
          <a:p>
            <a:r>
              <a:rPr lang="en-US" altLang="zh-TW" b="1" smtClean="0">
                <a:cs typeface="Times New Roman" pitchFamily="18" charset="0"/>
              </a:rPr>
              <a:t>Thanks for Your Attention!</a:t>
            </a:r>
            <a:endParaRPr lang="zh-TW" altLang="en-US" b="1" smtClean="0"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55000" y="0"/>
            <a:ext cx="889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22/22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(SOA</a:t>
            </a:r>
            <a:r>
              <a:rPr lang="zh-TW" altLang="en-US" b="1" smtClean="0">
                <a:latin typeface="標楷體" pitchFamily="65" charset="-120"/>
                <a:cs typeface="Times New Roman" pitchFamily="18" charset="0"/>
              </a:rPr>
              <a:t>：</a:t>
            </a:r>
            <a:r>
              <a:rPr lang="zh-TW" altLang="en-US" b="1" smtClean="0">
                <a:cs typeface="Times New Roman" pitchFamily="18" charset="0"/>
              </a:rPr>
              <a:t>精算師</a:t>
            </a:r>
            <a:r>
              <a:rPr lang="en-US" altLang="zh-TW" b="1" smtClean="0">
                <a:cs typeface="Times New Roman" pitchFamily="18" charset="0"/>
              </a:rPr>
              <a:t>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08013" y="1785938"/>
            <a:ext cx="7974012" cy="4367212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cs typeface="Times New Roman" pitchFamily="18" charset="0"/>
              </a:rPr>
              <a:t>SOA: Society of Actuaries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價格：每科約台幣</a:t>
            </a:r>
            <a:r>
              <a:rPr lang="en-US" altLang="zh-TW" sz="2400" smtClean="0">
                <a:solidFill>
                  <a:srgbClr val="000000"/>
                </a:solidFill>
                <a:cs typeface="Times New Roman" pitchFamily="18" charset="0"/>
              </a:rPr>
              <a:t>6000~7000</a:t>
            </a:r>
            <a:r>
              <a:rPr lang="zh-TW" altLang="en-US" sz="2400" smtClean="0">
                <a:solidFill>
                  <a:srgbClr val="000000"/>
                </a:solidFill>
                <a:cs typeface="Times New Roman" pitchFamily="18" charset="0"/>
              </a:rPr>
              <a:t>元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。</a:t>
            </a:r>
            <a:endParaRPr lang="en-US" altLang="zh-TW" sz="2400" smtClean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考題大綱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考綱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</a:rPr>
              <a:t>     Google &gt; SOA &gt; Education and Exams &gt; Exam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>
                <a:solidFill>
                  <a:srgbClr val="000000"/>
                </a:solidFill>
              </a:rPr>
              <a:t>     Requirements  &gt; ASA(</a:t>
            </a:r>
            <a:r>
              <a:rPr lang="zh-TW" altLang="en-US" sz="2400" smtClean="0">
                <a:solidFill>
                  <a:srgbClr val="000000"/>
                </a:solidFill>
              </a:rPr>
              <a:t>往下</a:t>
            </a:r>
            <a:r>
              <a:rPr lang="en-US" altLang="zh-TW" sz="2400" smtClean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buFontTx/>
              <a:buNone/>
            </a:pP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790950"/>
            <a:ext cx="75199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圓角矩形 2"/>
          <p:cNvSpPr>
            <a:spLocks noChangeArrowheads="1"/>
          </p:cNvSpPr>
          <p:nvPr/>
        </p:nvSpPr>
        <p:spPr bwMode="auto">
          <a:xfrm>
            <a:off x="2689225" y="4364038"/>
            <a:ext cx="1460500" cy="6302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あくあフォント"/>
              <a:ea typeface="あくあフォント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00788" y="3865563"/>
            <a:ext cx="8302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舊版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590675" y="5872163"/>
            <a:ext cx="4057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留意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VEE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ea typeface="+mn-ea"/>
              </a:rPr>
              <a:t>各科最後申請時間</a:t>
            </a:r>
          </a:p>
        </p:txBody>
      </p:sp>
      <p:sp>
        <p:nvSpPr>
          <p:cNvPr id="12" name="矩形 11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3/22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</a:rPr>
              <a:t>證照考試</a:t>
            </a:r>
            <a:r>
              <a:rPr lang="en-US" altLang="zh-TW" b="1" smtClean="0">
                <a:solidFill>
                  <a:srgbClr val="000000"/>
                </a:solidFill>
                <a:cs typeface="Times New Roman" pitchFamily="18" charset="0"/>
              </a:rPr>
              <a:t>(SOA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：</a:t>
            </a:r>
            <a:r>
              <a:rPr lang="zh-TW" altLang="en-US" b="1" smtClean="0">
                <a:solidFill>
                  <a:srgbClr val="000000"/>
                </a:solidFill>
                <a:cs typeface="Times New Roman" pitchFamily="18" charset="0"/>
              </a:rPr>
              <a:t>精算師</a:t>
            </a:r>
            <a:r>
              <a:rPr lang="en-US" altLang="zh-TW" b="1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577850" y="1757363"/>
            <a:ext cx="4340225" cy="46386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建議：</a:t>
            </a:r>
            <a:r>
              <a:rPr lang="en-US" altLang="zh-TW" sz="2400" smtClean="0">
                <a:solidFill>
                  <a:srgbClr val="000000"/>
                </a:solidFill>
              </a:rPr>
              <a:t>P,FM,M(MLC and MFE),C,VEE(</a:t>
            </a:r>
            <a:r>
              <a:rPr lang="zh-TW" altLang="en-US" sz="2400" smtClean="0">
                <a:solidFill>
                  <a:srgbClr val="000000"/>
                </a:solidFill>
              </a:rPr>
              <a:t>香港大學</a:t>
            </a:r>
            <a:r>
              <a:rPr lang="en-US" altLang="zh-TW" sz="240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cs typeface="Times New Roman" pitchFamily="18" charset="0"/>
              </a:rPr>
              <a:t>財金建議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：</a:t>
            </a:r>
            <a:r>
              <a:rPr lang="en-US" altLang="zh-TW" sz="2400" smtClean="0">
                <a:solidFill>
                  <a:srgbClr val="000000"/>
                </a:solidFill>
              </a:rPr>
              <a:t>FM</a:t>
            </a:r>
            <a:endParaRPr lang="en-US" altLang="zh-TW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特色</a:t>
            </a:r>
            <a:r>
              <a:rPr lang="en-US" altLang="zh-TW" sz="24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每科考試範圍較小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適合數學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統計學生。但考試科目多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取得證照考試時間長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財金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風險也認可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工作：保險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金融操作限制多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)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金融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風險。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</a:endParaRPr>
          </a:p>
          <a:p>
            <a:endParaRPr lang="zh-TW" altLang="en-US" sz="2400" smtClean="0"/>
          </a:p>
        </p:txBody>
      </p:sp>
      <p:pic>
        <p:nvPicPr>
          <p:cNvPr id="1024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865313"/>
            <a:ext cx="3249612" cy="42735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cxnSp>
        <p:nvCxnSpPr>
          <p:cNvPr id="10246" name="直線接點 6"/>
          <p:cNvCxnSpPr>
            <a:cxnSpLocks noChangeShapeType="1"/>
          </p:cNvCxnSpPr>
          <p:nvPr/>
        </p:nvCxnSpPr>
        <p:spPr bwMode="auto">
          <a:xfrm>
            <a:off x="5033963" y="2351088"/>
            <a:ext cx="1666875" cy="2381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7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4/22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6604000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(SOA</a:t>
            </a:r>
            <a:r>
              <a:rPr lang="zh-TW" altLang="en-US" b="1" smtClean="0">
                <a:latin typeface="標楷體" pitchFamily="65" charset="-120"/>
                <a:cs typeface="Times New Roman" pitchFamily="18" charset="0"/>
              </a:rPr>
              <a:t>：</a:t>
            </a:r>
            <a:r>
              <a:rPr lang="zh-TW" altLang="en-US" b="1" smtClean="0">
                <a:cs typeface="Times New Roman" pitchFamily="18" charset="0"/>
              </a:rPr>
              <a:t>精算師</a:t>
            </a:r>
            <a:r>
              <a:rPr lang="en-US" altLang="zh-TW" b="1" smtClean="0">
                <a:cs typeface="Times New Roman" pitchFamily="18" charset="0"/>
              </a:rPr>
              <a:t>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569913" y="1785938"/>
            <a:ext cx="8181975" cy="4610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>
                <a:cs typeface="Times New Roman" panose="02020603050405020304" pitchFamily="18" charset="0"/>
              </a:rPr>
              <a:t>SOA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考試變革</a:t>
            </a:r>
            <a:endParaRPr lang="en-US" altLang="zh-TW" sz="2400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減少財工方面的考試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留下利率交換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增加</a:t>
            </a:r>
            <a:r>
              <a:rPr lang="en-US" altLang="zh-TW" sz="2400" dirty="0" smtClean="0">
                <a:solidFill>
                  <a:srgbClr val="000000"/>
                </a:solidFill>
              </a:rPr>
              <a:t>machine learning, R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相關考試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VEE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課程變動很大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64800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公司理財、應用統計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迴歸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時間數列分析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納入考試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  <a:p>
            <a:pPr marL="648000" lvl="1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基礎課程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數理統計、部份損失模型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納入</a:t>
            </a:r>
            <a:r>
              <a:rPr lang="en-US" altLang="zh-TW" sz="2400" dirty="0" smtClean="0">
                <a:solidFill>
                  <a:srgbClr val="000000"/>
                </a:solidFill>
              </a:rPr>
              <a:t>VEE</a:t>
            </a:r>
          </a:p>
          <a:p>
            <a:pPr eaLnBrk="1" hangingPunct="1">
              <a:defRPr/>
            </a:pPr>
            <a:r>
              <a:rPr lang="zh-TW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證照考試準備</a:t>
            </a:r>
            <a:endParaRPr lang="en-US" altLang="zh-TW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SOA</a:t>
            </a:r>
            <a:r>
              <a:rPr lang="zh-TW" altLang="en-US" sz="2400" dirty="0" smtClean="0">
                <a:solidFill>
                  <a:srgbClr val="000000"/>
                </a:solidFill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公司理財、債券、投資、風險分析、損失模型、</a:t>
            </a:r>
            <a:r>
              <a:rPr lang="en-US" altLang="zh-TW" sz="2400" dirty="0" smtClean="0">
                <a:solidFill>
                  <a:srgbClr val="000000"/>
                </a:solidFill>
              </a:rPr>
              <a:t>life table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倖存分析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其他</a:t>
            </a:r>
            <a:r>
              <a:rPr lang="zh-TW" altLang="en-US" sz="2400" dirty="0" smtClean="0">
                <a:solidFill>
                  <a:srgbClr val="000000"/>
                </a:solidFill>
              </a:rPr>
              <a:t>：信用風險</a:t>
            </a:r>
            <a:r>
              <a:rPr lang="en-US" altLang="zh-TW" sz="2400" dirty="0" smtClean="0">
                <a:solidFill>
                  <a:srgbClr val="000000"/>
                </a:solidFill>
              </a:rPr>
              <a:t>(Fintech)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、財務工程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統計</a:t>
            </a:r>
            <a:r>
              <a:rPr lang="zh-TW" altLang="en-US" sz="2400" dirty="0" smtClean="0">
                <a:solidFill>
                  <a:srgbClr val="000000"/>
                </a:solidFill>
              </a:rPr>
              <a:t>：迴歸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、時間數列、</a:t>
            </a:r>
            <a:r>
              <a:rPr lang="en-US" altLang="zh-TW" sz="2400" dirty="0" smtClean="0">
                <a:solidFill>
                  <a:srgbClr val="000000"/>
                </a:solidFill>
              </a:rPr>
              <a:t>machine learning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</a:rPr>
              <a:t>、</a:t>
            </a:r>
            <a:r>
              <a:rPr lang="en-US" altLang="zh-TW" sz="2400" dirty="0" smtClean="0">
                <a:solidFill>
                  <a:srgbClr val="000000"/>
                </a:solidFill>
              </a:rPr>
              <a:t>R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zh-TW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480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5/22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4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0"/>
            <a:ext cx="6958012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圓角矩形 5"/>
          <p:cNvSpPr>
            <a:spLocks noChangeArrowheads="1"/>
          </p:cNvSpPr>
          <p:nvPr/>
        </p:nvSpPr>
        <p:spPr bwMode="auto">
          <a:xfrm>
            <a:off x="1420813" y="3173413"/>
            <a:ext cx="6686550" cy="5540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あくあフォント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あくあフォント"/>
              <a:ea typeface="あくあフォント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6/22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7034212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(FRM)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cs typeface="Times New Roman" pitchFamily="18" charset="0"/>
              </a:rPr>
              <a:t>FRM</a:t>
            </a:r>
            <a:r>
              <a:rPr lang="zh-TW" altLang="en-US" sz="2400" smtClean="0">
                <a:latin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smtClean="0">
                <a:cs typeface="Times New Roman" pitchFamily="18" charset="0"/>
              </a:rPr>
              <a:t>Financial Risk Manager(</a:t>
            </a:r>
            <a:r>
              <a:rPr lang="zh-TW" altLang="en-US" sz="2400" smtClean="0">
                <a:cs typeface="Times New Roman" pitchFamily="18" charset="0"/>
              </a:rPr>
              <a:t>財務風險管理師</a:t>
            </a:r>
            <a:r>
              <a:rPr lang="en-US" altLang="zh-TW" sz="240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價格：每級約台幣</a:t>
            </a:r>
            <a:r>
              <a:rPr lang="en-US" altLang="zh-TW" sz="2400" smtClean="0">
                <a:solidFill>
                  <a:srgbClr val="000000"/>
                </a:solidFill>
                <a:cs typeface="Times New Roman" pitchFamily="18" charset="0"/>
              </a:rPr>
              <a:t>30,000</a:t>
            </a:r>
            <a:r>
              <a:rPr lang="zh-TW" altLang="en-US" sz="2400" smtClean="0">
                <a:solidFill>
                  <a:srgbClr val="000000"/>
                </a:solidFill>
                <a:cs typeface="Times New Roman" pitchFamily="18" charset="0"/>
              </a:rPr>
              <a:t>元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。</a:t>
            </a:r>
            <a:endParaRPr lang="en-US" altLang="zh-TW" sz="240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台灣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分會：台灣財務金融研究協會</a:t>
            </a:r>
            <a:endParaRPr lang="en-US" altLang="zh-TW" sz="2400" smtClean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000000"/>
                </a:solidFill>
              </a:rPr>
              <a:t>FRM</a:t>
            </a:r>
            <a:r>
              <a:rPr lang="zh-TW" altLang="en-US" sz="2400" smtClean="0">
                <a:solidFill>
                  <a:srgbClr val="000000"/>
                </a:solidFill>
              </a:rPr>
              <a:t> </a:t>
            </a:r>
            <a:r>
              <a:rPr lang="en-US" altLang="zh-TW" sz="2400" smtClean="0">
                <a:solidFill>
                  <a:srgbClr val="000000"/>
                </a:solidFill>
              </a:rPr>
              <a:t>Handbook/Study notes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特色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考題更新速度快、切和實務、英文閱讀能力</a:t>
            </a:r>
            <a:endParaRPr lang="en-US" altLang="zh-TW" sz="2400" smtClean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越考越難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數理程度要求高</a:t>
            </a:r>
            <a:r>
              <a:rPr lang="en-US" altLang="zh-TW" sz="2400" smtClean="0">
                <a:solidFill>
                  <a:srgbClr val="000000"/>
                </a:solidFill>
                <a:latin typeface="標楷體" pitchFamily="65" charset="-120"/>
              </a:rPr>
              <a:t>)</a:t>
            </a:r>
            <a:endParaRPr lang="en-US" altLang="zh-TW" sz="240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四年內通過兩級加工作經驗</a:t>
            </a:r>
            <a:endParaRPr lang="en-US" altLang="zh-TW" sz="240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000000"/>
                </a:solidFill>
              </a:rPr>
              <a:t>Basel III</a:t>
            </a:r>
            <a:r>
              <a:rPr lang="zh-TW" altLang="en-US" sz="2400" smtClean="0">
                <a:solidFill>
                  <a:srgbClr val="000000"/>
                </a:solidFill>
              </a:rPr>
              <a:t> </a:t>
            </a:r>
            <a:r>
              <a:rPr lang="en-US" altLang="zh-TW" sz="2400" smtClean="0">
                <a:solidFill>
                  <a:srgbClr val="000000"/>
                </a:solidFill>
              </a:rPr>
              <a:t>(</a:t>
            </a:r>
            <a:r>
              <a:rPr lang="zh-TW" altLang="en-US" sz="2400" smtClean="0">
                <a:solidFill>
                  <a:srgbClr val="000000"/>
                </a:solidFill>
              </a:rPr>
              <a:t>法規</a:t>
            </a:r>
            <a:r>
              <a:rPr lang="zh-TW" altLang="en-US" sz="240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約</a:t>
            </a:r>
            <a:r>
              <a:rPr lang="en-US" altLang="zh-TW" sz="2400" smtClean="0">
                <a:solidFill>
                  <a:srgbClr val="000000"/>
                </a:solidFill>
              </a:rPr>
              <a:t>3000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頁</a:t>
            </a:r>
            <a:r>
              <a:rPr lang="en-US" altLang="zh-TW" sz="2400" smtClean="0">
                <a:solidFill>
                  <a:srgbClr val="000000"/>
                </a:solidFill>
              </a:rPr>
              <a:t>)</a:t>
            </a:r>
            <a:endParaRPr lang="en-US" altLang="zh-TW" sz="2400" smtClean="0"/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7/22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8/22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7034212" cy="88741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證照考試</a:t>
            </a:r>
            <a:r>
              <a:rPr lang="en-US" altLang="zh-TW" b="1" smtClean="0">
                <a:cs typeface="Times New Roman" pitchFamily="18" charset="0"/>
              </a:rPr>
              <a:t>(PRM)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7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>
                <a:cs typeface="Times New Roman" pitchFamily="18" charset="0"/>
              </a:rPr>
              <a:t>P</a:t>
            </a:r>
            <a:r>
              <a:rPr lang="en-US" altLang="zh-TW" sz="2400" dirty="0" smtClean="0">
                <a:cs typeface="Times New Roman" pitchFamily="18" charset="0"/>
              </a:rPr>
              <a:t>RM</a:t>
            </a:r>
            <a:r>
              <a:rPr lang="zh-TW" altLang="en-US" sz="2400" dirty="0" smtClean="0">
                <a:latin typeface="標楷體"/>
                <a:cs typeface="Times New Roman" pitchFamily="18" charset="0"/>
              </a:rPr>
              <a:t>：</a:t>
            </a:r>
            <a:r>
              <a:rPr lang="en-US" altLang="zh-TW" sz="2400" dirty="0" smtClean="0">
                <a:cs typeface="Times New Roman" pitchFamily="18" charset="0"/>
              </a:rPr>
              <a:t>Professional Risk Manager(</a:t>
            </a:r>
            <a:r>
              <a:rPr lang="zh-TW" altLang="en-US" sz="2400" dirty="0" smtClean="0">
                <a:cs typeface="Times New Roman" pitchFamily="18" charset="0"/>
              </a:rPr>
              <a:t>專業風險管理師</a:t>
            </a:r>
            <a:r>
              <a:rPr lang="en-US" altLang="zh-TW" sz="2400" dirty="0" smtClean="0"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</a:rPr>
              <a:t>價格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</a:rPr>
              <a:t>每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</a:rPr>
              <a:t>科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</a:rPr>
              <a:t>約美金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150~200 + 50~125 (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會費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元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cs typeface="Times New Roman" pitchFamily="18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</a:rPr>
              <a:t>國際風險管理師大中華認證中心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cs typeface="Times New Roman" pitchFamily="18" charset="0"/>
              </a:rPr>
              <a:t>邀請制</a:t>
            </a:r>
            <a:endParaRPr lang="en-US" altLang="zh-TW" sz="24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2400" dirty="0" smtClean="0">
                <a:cs typeface="Times New Roman" pitchFamily="18" charset="0"/>
              </a:rPr>
              <a:t>特色</a:t>
            </a:r>
            <a:endParaRPr lang="en-US" altLang="zh-TW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各科沒有先後順序</a:t>
            </a:r>
            <a:endParaRPr lang="en-US" altLang="zh-TW" sz="2400" dirty="0">
              <a:solidFill>
                <a:srgbClr val="000000"/>
              </a:solidFill>
              <a:latin typeface="新細明體"/>
              <a:ea typeface="新細明體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二年內通過四科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不須工作經驗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認證考試豁免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  </a:t>
            </a:r>
            <a:r>
              <a:rPr lang="en-US" altLang="zh-TW" sz="2400" dirty="0" smtClean="0">
                <a:solidFill>
                  <a:srgbClr val="000000"/>
                </a:solidFill>
                <a:cs typeface="Times New Roman" pitchFamily="18" charset="0"/>
              </a:rPr>
              <a:t>CFA, SOA</a:t>
            </a:r>
            <a:r>
              <a:rPr lang="zh-TW" altLang="en-US" sz="2400" dirty="0" smtClean="0">
                <a:solidFill>
                  <a:srgbClr val="000000"/>
                </a:solidFill>
                <a:cs typeface="Times New Roman" pitchFamily="18" charset="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只需考第三第四科 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Bloomberg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Prefer PRM</a:t>
            </a:r>
            <a:endParaRPr lang="zh-TW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400" dirty="0">
              <a:solidFill>
                <a:srgbClr val="000000"/>
              </a:solidFill>
              <a:latin typeface="新細明體"/>
              <a:ea typeface="新細明體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dirty="0"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6396334"/>
            <a:ext cx="580144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財金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/</a:t>
            </a:r>
            <a:r>
              <a:rPr lang="zh-TW" altLang="en-US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保險證照、</a:t>
            </a: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Fintech—</a:t>
            </a:r>
            <a:r>
              <a:rPr lang="zh-TW" altLang="en-US" b="1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新細明體" pitchFamily="18" charset="-120"/>
              </a:rPr>
              <a:t>我的未來在哪裡</a:t>
            </a:r>
            <a:endParaRPr lang="en-US" altLang="zh-TW" b="1" kern="10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1040" y="0"/>
            <a:ext cx="8229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b="1" kern="10" dirty="0">
                <a:ln w="31550" cmpd="sng">
                  <a:gradFill>
                    <a:gsLst>
                      <a:gs pos="25000">
                        <a:srgbClr val="00503D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新細明體"/>
                <a:ea typeface="新細明體"/>
              </a:rPr>
              <a:t>9/22</a:t>
            </a:r>
            <a:endParaRPr lang="zh-TW" altLang="en-US" b="1" dirty="0">
              <a:ln w="31550" cmpd="sng">
                <a:gradFill>
                  <a:gsLst>
                    <a:gs pos="25000">
                      <a:srgbClr val="00503D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統計數學在財金領域的前景與展望">
  <a:themeElements>
    <a:clrScheme name="新規Microsoft PowerPoint 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自訂 7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lnDef>
  </a:objectDefaults>
  <a:extraClrSchemeLst>
    <a:extraClrScheme>
      <a:clrScheme name="新規Microsoft PowerPoint 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規Microsoft PowerPoint 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統計數學在財金領域的前景與展望</Template>
  <TotalTime>1184</TotalTime>
  <Words>1527</Words>
  <Application>Microsoft Office PowerPoint</Application>
  <PresentationFormat>如螢幕大小 (4:3)</PresentationFormat>
  <Paragraphs>254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あくあフォント</vt:lpstr>
      <vt:lpstr>Arial</vt:lpstr>
      <vt:lpstr>Times New Roman</vt:lpstr>
      <vt:lpstr>標楷體</vt:lpstr>
      <vt:lpstr>Calibri</vt:lpstr>
      <vt:lpstr>MS PGothic</vt:lpstr>
      <vt:lpstr>新細明體</vt:lpstr>
      <vt:lpstr>統計數學在財金領域的前景與展望</vt:lpstr>
      <vt:lpstr>財金/保險證照、FinTech— 我的未來在哪裡?</vt:lpstr>
      <vt:lpstr>內容綱要</vt:lpstr>
      <vt:lpstr>證照考試(SOA：精算師)</vt:lpstr>
      <vt:lpstr>證照考試(SOA：精算師)</vt:lpstr>
      <vt:lpstr>證照考試(SOA：精算師)</vt:lpstr>
      <vt:lpstr>PowerPoint 簡報</vt:lpstr>
      <vt:lpstr>證照考試(FRM)</vt:lpstr>
      <vt:lpstr>PowerPoint 簡報</vt:lpstr>
      <vt:lpstr>證照考試(PRM)</vt:lpstr>
      <vt:lpstr>證照考試(PRM)</vt:lpstr>
      <vt:lpstr>證照考試(CFA)</vt:lpstr>
      <vt:lpstr>證照考試(CFA)</vt:lpstr>
      <vt:lpstr>統計、數學在財金上的角色 </vt:lpstr>
      <vt:lpstr>跨領域的基本需求(在學期間)</vt:lpstr>
      <vt:lpstr>和商管學院的差異(台灣)</vt:lpstr>
      <vt:lpstr>Credit Risk Plus: Credit Suisse First Boston</vt:lpstr>
      <vt:lpstr>PowerPoint 簡報</vt:lpstr>
      <vt:lpstr>Big Data Era</vt:lpstr>
      <vt:lpstr>Big Data Era</vt:lpstr>
      <vt:lpstr>未來就業的前景和機會</vt:lpstr>
      <vt:lpstr>參考資料</vt:lpstr>
      <vt:lpstr>問題與討論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統計數學在財金領域的前景與展望</dc:title>
  <dc:creator>cking</dc:creator>
  <cp:lastModifiedBy>Hucw</cp:lastModifiedBy>
  <cp:revision>183</cp:revision>
  <dcterms:created xsi:type="dcterms:W3CDTF">2012-10-23T11:57:08Z</dcterms:created>
  <dcterms:modified xsi:type="dcterms:W3CDTF">2017-10-18T12:07:47Z</dcterms:modified>
</cp:coreProperties>
</file>