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70" r:id="rId11"/>
    <p:sldId id="271" r:id="rId12"/>
    <p:sldId id="279" r:id="rId13"/>
    <p:sldId id="277" r:id="rId14"/>
    <p:sldId id="278" r:id="rId15"/>
    <p:sldId id="272" r:id="rId16"/>
    <p:sldId id="273" r:id="rId17"/>
    <p:sldId id="266" r:id="rId18"/>
    <p:sldId id="274" r:id="rId19"/>
    <p:sldId id="275" r:id="rId20"/>
    <p:sldId id="267" r:id="rId21"/>
    <p:sldId id="268" r:id="rId22"/>
    <p:sldId id="269" r:id="rId23"/>
    <p:sldId id="27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C8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EAEB2-3F1D-47AB-9EE7-76AD300B288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DCA9-FD84-4D19-8D31-433745551C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9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30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91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81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37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26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33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32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16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12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19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54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70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DCA9-FD84-4D19-8D31-433745551C0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3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5AC15-3C5B-4D4E-9E6A-54E5E7E52CA7}" type="datetimeFigureOut">
              <a:rPr lang="zh-TW" altLang="en-US" smtClean="0"/>
              <a:t>2012/8/10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99F43-7F9C-4EC1-B353-4713EFCCB8B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</a:t>
            </a:r>
            <a:r>
              <a:rPr lang="en-US" altLang="zh-TW" cap="none" dirty="0" smtClean="0"/>
              <a:t>ainbow connection numbers of Cartesian product of graphs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019400"/>
            <a:ext cx="6400800" cy="3289920"/>
          </a:xfrm>
        </p:spPr>
        <p:txBody>
          <a:bodyPr/>
          <a:lstStyle/>
          <a:p>
            <a:r>
              <a:rPr lang="en-US" altLang="zh-TW" dirty="0" smtClean="0"/>
              <a:t>Yu-Jung Liang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Department of Applied Mathematics</a:t>
            </a:r>
          </a:p>
          <a:p>
            <a:r>
              <a:rPr lang="en-US" altLang="zh-TW" dirty="0" smtClean="0"/>
              <a:t>National Dong </a:t>
            </a:r>
            <a:r>
              <a:rPr lang="en-US" altLang="zh-TW" dirty="0" err="1" smtClean="0"/>
              <a:t>Hwa</a:t>
            </a:r>
            <a:r>
              <a:rPr lang="en-US" altLang="zh-TW" dirty="0" smtClean="0"/>
              <a:t> University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Advisor: Professor David </a:t>
            </a:r>
            <a:r>
              <a:rPr lang="en-US" altLang="zh-TW" dirty="0" err="1" smtClean="0"/>
              <a:t>Kuo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0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Rainbow connection numbers of the Cartesian product of paths and cycles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67240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□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𝑠𝑟𝑐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𝑟𝑐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+1</m:t>
                    </m:r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 smtClean="0"/>
                  <a:t> for all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≥3</m:t>
                    </m:r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𝐺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□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𝑠𝑟𝑐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𝑟𝑐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−1</m:t>
                    </m:r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𝑚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≥3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Cambria Math"/>
                      </a:rPr>
                      <m:t>n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If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 is even</a:t>
                </a:r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𝑠𝑟𝑐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box>
                          <m:box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□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box>
                      </m:e>
                    </m:d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rc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box>
                          <m:box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box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□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box>
                      </m:e>
                    </m:d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, for all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672408"/>
              </a:xfrm>
              <a:blipFill rotWithShape="1">
                <a:blip r:embed="rId3"/>
                <a:stretch>
                  <a:fillRect l="-889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7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/>
              <a:lstStyle/>
              <a:p>
                <a:r>
                  <a:rPr lang="en-US" altLang="zh-TW" dirty="0"/>
                  <a:t>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□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2"/>
                <a:stretch>
                  <a:fillRect l="-889" t="-9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4068062" y="2420611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407689" y="2420611"/>
            <a:ext cx="180975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199777" y="2420611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52237" y="2420611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60149" y="2420611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68062" y="3392086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860149" y="3392086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652237" y="3392086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07689" y="3392086"/>
            <a:ext cx="180975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199777" y="3392086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文字方塊 79"/>
          <p:cNvSpPr txBox="1">
            <a:spLocks noChangeArrowheads="1"/>
          </p:cNvSpPr>
          <p:nvPr/>
        </p:nvSpPr>
        <p:spPr bwMode="auto">
          <a:xfrm>
            <a:off x="4333589" y="2167950"/>
            <a:ext cx="3600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5" name="文字方塊 81"/>
          <p:cNvSpPr txBox="1">
            <a:spLocks noChangeArrowheads="1"/>
          </p:cNvSpPr>
          <p:nvPr/>
        </p:nvSpPr>
        <p:spPr bwMode="auto">
          <a:xfrm>
            <a:off x="5165418" y="2148960"/>
            <a:ext cx="37882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6" name="文字方塊 82"/>
          <p:cNvSpPr txBox="1">
            <a:spLocks noChangeArrowheads="1"/>
          </p:cNvSpPr>
          <p:nvPr/>
        </p:nvSpPr>
        <p:spPr bwMode="auto">
          <a:xfrm>
            <a:off x="5925396" y="2167950"/>
            <a:ext cx="4142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7" name="文字方塊 83"/>
          <p:cNvSpPr txBox="1">
            <a:spLocks noChangeArrowheads="1"/>
          </p:cNvSpPr>
          <p:nvPr/>
        </p:nvSpPr>
        <p:spPr bwMode="auto">
          <a:xfrm>
            <a:off x="6714399" y="2167950"/>
            <a:ext cx="3596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8" name="文字方塊 84"/>
          <p:cNvSpPr txBox="1">
            <a:spLocks noChangeArrowheads="1"/>
          </p:cNvSpPr>
          <p:nvPr/>
        </p:nvSpPr>
        <p:spPr bwMode="auto">
          <a:xfrm>
            <a:off x="5580619" y="1628798"/>
            <a:ext cx="34477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9" name="文字方塊 86"/>
          <p:cNvSpPr txBox="1">
            <a:spLocks noChangeArrowheads="1"/>
          </p:cNvSpPr>
          <p:nvPr/>
        </p:nvSpPr>
        <p:spPr bwMode="auto">
          <a:xfrm>
            <a:off x="5152000" y="3104054"/>
            <a:ext cx="3877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0" name="文字方塊 87"/>
          <p:cNvSpPr txBox="1">
            <a:spLocks noChangeArrowheads="1"/>
          </p:cNvSpPr>
          <p:nvPr/>
        </p:nvSpPr>
        <p:spPr bwMode="auto">
          <a:xfrm>
            <a:off x="5988740" y="3104054"/>
            <a:ext cx="2875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1" name="文字方塊 88"/>
          <p:cNvSpPr txBox="1">
            <a:spLocks noChangeArrowheads="1"/>
          </p:cNvSpPr>
          <p:nvPr/>
        </p:nvSpPr>
        <p:spPr bwMode="auto">
          <a:xfrm>
            <a:off x="6750154" y="3104054"/>
            <a:ext cx="28813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2" name="文字方塊 89"/>
          <p:cNvSpPr txBox="1">
            <a:spLocks noChangeArrowheads="1"/>
          </p:cNvSpPr>
          <p:nvPr/>
        </p:nvSpPr>
        <p:spPr bwMode="auto">
          <a:xfrm>
            <a:off x="5543593" y="3923208"/>
            <a:ext cx="34477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3" name="文字方塊 90"/>
          <p:cNvSpPr txBox="1">
            <a:spLocks noChangeArrowheads="1"/>
          </p:cNvSpPr>
          <p:nvPr/>
        </p:nvSpPr>
        <p:spPr bwMode="auto">
          <a:xfrm>
            <a:off x="3863366" y="2770742"/>
            <a:ext cx="3600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4" name="文字方塊 91"/>
          <p:cNvSpPr txBox="1">
            <a:spLocks noChangeArrowheads="1"/>
          </p:cNvSpPr>
          <p:nvPr/>
        </p:nvSpPr>
        <p:spPr bwMode="auto">
          <a:xfrm>
            <a:off x="4881241" y="2770742"/>
            <a:ext cx="3743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5" name="文字方塊 92"/>
          <p:cNvSpPr txBox="1">
            <a:spLocks noChangeArrowheads="1"/>
          </p:cNvSpPr>
          <p:nvPr/>
        </p:nvSpPr>
        <p:spPr bwMode="auto">
          <a:xfrm>
            <a:off x="5744528" y="2759341"/>
            <a:ext cx="28803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6" name="文字方塊 93"/>
          <p:cNvSpPr txBox="1">
            <a:spLocks noChangeArrowheads="1"/>
          </p:cNvSpPr>
          <p:nvPr/>
        </p:nvSpPr>
        <p:spPr bwMode="auto">
          <a:xfrm>
            <a:off x="6498176" y="2770742"/>
            <a:ext cx="288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7" name="文字方塊 94"/>
          <p:cNvSpPr txBox="1">
            <a:spLocks noChangeArrowheads="1"/>
          </p:cNvSpPr>
          <p:nvPr/>
        </p:nvSpPr>
        <p:spPr bwMode="auto">
          <a:xfrm>
            <a:off x="7290986" y="2770742"/>
            <a:ext cx="28813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8" name="文字方塊 135"/>
          <p:cNvSpPr txBox="1">
            <a:spLocks noChangeArrowheads="1"/>
          </p:cNvSpPr>
          <p:nvPr/>
        </p:nvSpPr>
        <p:spPr bwMode="auto">
          <a:xfrm>
            <a:off x="4333688" y="3104054"/>
            <a:ext cx="35999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cxnSp>
        <p:nvCxnSpPr>
          <p:cNvPr id="29" name="直線接點 28"/>
          <p:cNvCxnSpPr>
            <a:stCxn id="4" idx="4"/>
            <a:endCxn id="9" idx="0"/>
          </p:cNvCxnSpPr>
          <p:nvPr/>
        </p:nvCxnSpPr>
        <p:spPr>
          <a:xfrm>
            <a:off x="4157756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8" idx="4"/>
            <a:endCxn id="10" idx="0"/>
          </p:cNvCxnSpPr>
          <p:nvPr/>
        </p:nvCxnSpPr>
        <p:spPr>
          <a:xfrm>
            <a:off x="4949843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7" idx="4"/>
            <a:endCxn id="11" idx="0"/>
          </p:cNvCxnSpPr>
          <p:nvPr/>
        </p:nvCxnSpPr>
        <p:spPr>
          <a:xfrm>
            <a:off x="5741931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5" idx="4"/>
            <a:endCxn id="12" idx="0"/>
          </p:cNvCxnSpPr>
          <p:nvPr/>
        </p:nvCxnSpPr>
        <p:spPr>
          <a:xfrm>
            <a:off x="6498177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6" idx="4"/>
            <a:endCxn id="13" idx="0"/>
          </p:cNvCxnSpPr>
          <p:nvPr/>
        </p:nvCxnSpPr>
        <p:spPr>
          <a:xfrm>
            <a:off x="7289471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4" idx="6"/>
            <a:endCxn id="8" idx="2"/>
          </p:cNvCxnSpPr>
          <p:nvPr/>
        </p:nvCxnSpPr>
        <p:spPr>
          <a:xfrm>
            <a:off x="4247449" y="2510305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8" idx="6"/>
            <a:endCxn id="7" idx="2"/>
          </p:cNvCxnSpPr>
          <p:nvPr/>
        </p:nvCxnSpPr>
        <p:spPr>
          <a:xfrm>
            <a:off x="5039537" y="2510305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7" idx="6"/>
            <a:endCxn id="5" idx="2"/>
          </p:cNvCxnSpPr>
          <p:nvPr/>
        </p:nvCxnSpPr>
        <p:spPr>
          <a:xfrm>
            <a:off x="5831625" y="2510305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5" idx="6"/>
            <a:endCxn id="6" idx="2"/>
          </p:cNvCxnSpPr>
          <p:nvPr/>
        </p:nvCxnSpPr>
        <p:spPr>
          <a:xfrm>
            <a:off x="6588664" y="2510305"/>
            <a:ext cx="6111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9" idx="6"/>
            <a:endCxn id="10" idx="2"/>
          </p:cNvCxnSpPr>
          <p:nvPr/>
        </p:nvCxnSpPr>
        <p:spPr>
          <a:xfrm>
            <a:off x="4247449" y="3481780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10" idx="6"/>
            <a:endCxn id="11" idx="2"/>
          </p:cNvCxnSpPr>
          <p:nvPr/>
        </p:nvCxnSpPr>
        <p:spPr>
          <a:xfrm>
            <a:off x="5039537" y="3481780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11" idx="6"/>
            <a:endCxn id="12" idx="2"/>
          </p:cNvCxnSpPr>
          <p:nvPr/>
        </p:nvCxnSpPr>
        <p:spPr>
          <a:xfrm>
            <a:off x="5831625" y="3481780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2" idx="6"/>
            <a:endCxn id="13" idx="2"/>
          </p:cNvCxnSpPr>
          <p:nvPr/>
        </p:nvCxnSpPr>
        <p:spPr>
          <a:xfrm>
            <a:off x="6588664" y="3481780"/>
            <a:ext cx="6111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弧形 41"/>
          <p:cNvSpPr/>
          <p:nvPr/>
        </p:nvSpPr>
        <p:spPr>
          <a:xfrm>
            <a:off x="4157756" y="1998685"/>
            <a:ext cx="3131714" cy="812413"/>
          </a:xfrm>
          <a:prstGeom prst="arc">
            <a:avLst>
              <a:gd name="adj1" fmla="val 10779966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3" name="弧形 42"/>
          <p:cNvSpPr/>
          <p:nvPr/>
        </p:nvSpPr>
        <p:spPr>
          <a:xfrm rot="5400000">
            <a:off x="5363855" y="1969961"/>
            <a:ext cx="747145" cy="3159348"/>
          </a:xfrm>
          <a:prstGeom prst="arc">
            <a:avLst>
              <a:gd name="adj1" fmla="val 16199343"/>
              <a:gd name="adj2" fmla="val 537711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1311358" y="2420613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2895533" y="2420613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2103445" y="2420613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1311358" y="3392088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2103445" y="3392088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2895533" y="3392088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2" name="文字方塊 79"/>
          <p:cNvSpPr txBox="1">
            <a:spLocks noChangeArrowheads="1"/>
          </p:cNvSpPr>
          <p:nvPr/>
        </p:nvSpPr>
        <p:spPr bwMode="auto">
          <a:xfrm>
            <a:off x="1576885" y="2167952"/>
            <a:ext cx="3600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3" name="文字方塊 81"/>
          <p:cNvSpPr txBox="1">
            <a:spLocks noChangeArrowheads="1"/>
          </p:cNvSpPr>
          <p:nvPr/>
        </p:nvSpPr>
        <p:spPr bwMode="auto">
          <a:xfrm>
            <a:off x="2408714" y="2148962"/>
            <a:ext cx="37882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5" name="文字方塊 86"/>
          <p:cNvSpPr txBox="1">
            <a:spLocks noChangeArrowheads="1"/>
          </p:cNvSpPr>
          <p:nvPr/>
        </p:nvSpPr>
        <p:spPr bwMode="auto">
          <a:xfrm>
            <a:off x="2395296" y="3104056"/>
            <a:ext cx="3877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7" name="文字方塊 90"/>
          <p:cNvSpPr txBox="1">
            <a:spLocks noChangeArrowheads="1"/>
          </p:cNvSpPr>
          <p:nvPr/>
        </p:nvSpPr>
        <p:spPr bwMode="auto">
          <a:xfrm>
            <a:off x="1106662" y="2770744"/>
            <a:ext cx="3600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8" name="文字方塊 91"/>
          <p:cNvSpPr txBox="1">
            <a:spLocks noChangeArrowheads="1"/>
          </p:cNvSpPr>
          <p:nvPr/>
        </p:nvSpPr>
        <p:spPr bwMode="auto">
          <a:xfrm>
            <a:off x="2124537" y="2770744"/>
            <a:ext cx="3743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9" name="文字方塊 92"/>
          <p:cNvSpPr txBox="1">
            <a:spLocks noChangeArrowheads="1"/>
          </p:cNvSpPr>
          <p:nvPr/>
        </p:nvSpPr>
        <p:spPr bwMode="auto">
          <a:xfrm>
            <a:off x="2987824" y="2759343"/>
            <a:ext cx="28803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60" name="文字方塊 135"/>
          <p:cNvSpPr txBox="1">
            <a:spLocks noChangeArrowheads="1"/>
          </p:cNvSpPr>
          <p:nvPr/>
        </p:nvSpPr>
        <p:spPr bwMode="auto">
          <a:xfrm>
            <a:off x="1576984" y="3104056"/>
            <a:ext cx="35999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cxnSp>
        <p:nvCxnSpPr>
          <p:cNvPr id="61" name="直線接點 60"/>
          <p:cNvCxnSpPr>
            <a:stCxn id="44" idx="4"/>
            <a:endCxn id="48" idx="0"/>
          </p:cNvCxnSpPr>
          <p:nvPr/>
        </p:nvCxnSpPr>
        <p:spPr>
          <a:xfrm>
            <a:off x="1401052" y="2600000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47" idx="4"/>
            <a:endCxn id="49" idx="0"/>
          </p:cNvCxnSpPr>
          <p:nvPr/>
        </p:nvCxnSpPr>
        <p:spPr>
          <a:xfrm>
            <a:off x="2193139" y="2600000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46" idx="4"/>
            <a:endCxn id="50" idx="0"/>
          </p:cNvCxnSpPr>
          <p:nvPr/>
        </p:nvCxnSpPr>
        <p:spPr>
          <a:xfrm>
            <a:off x="2985227" y="2600000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4" idx="6"/>
            <a:endCxn id="47" idx="2"/>
          </p:cNvCxnSpPr>
          <p:nvPr/>
        </p:nvCxnSpPr>
        <p:spPr>
          <a:xfrm>
            <a:off x="1490745" y="2510307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47" idx="6"/>
            <a:endCxn id="46" idx="2"/>
          </p:cNvCxnSpPr>
          <p:nvPr/>
        </p:nvCxnSpPr>
        <p:spPr>
          <a:xfrm>
            <a:off x="2282833" y="2510307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48" idx="6"/>
            <a:endCxn id="49" idx="2"/>
          </p:cNvCxnSpPr>
          <p:nvPr/>
        </p:nvCxnSpPr>
        <p:spPr>
          <a:xfrm>
            <a:off x="1490745" y="3481782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49" idx="6"/>
            <a:endCxn id="50" idx="2"/>
          </p:cNvCxnSpPr>
          <p:nvPr/>
        </p:nvCxnSpPr>
        <p:spPr>
          <a:xfrm>
            <a:off x="2282833" y="3481782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4" idx="7"/>
            <a:endCxn id="8" idx="1"/>
          </p:cNvCxnSpPr>
          <p:nvPr/>
        </p:nvCxnSpPr>
        <p:spPr>
          <a:xfrm>
            <a:off x="4221178" y="2446882"/>
            <a:ext cx="665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8" idx="7"/>
            <a:endCxn id="7" idx="1"/>
          </p:cNvCxnSpPr>
          <p:nvPr/>
        </p:nvCxnSpPr>
        <p:spPr>
          <a:xfrm>
            <a:off x="5013266" y="2446882"/>
            <a:ext cx="665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11" idx="3"/>
            <a:endCxn id="10" idx="5"/>
          </p:cNvCxnSpPr>
          <p:nvPr/>
        </p:nvCxnSpPr>
        <p:spPr>
          <a:xfrm flipH="1">
            <a:off x="5013266" y="3545203"/>
            <a:ext cx="665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10" idx="3"/>
            <a:endCxn id="9" idx="5"/>
          </p:cNvCxnSpPr>
          <p:nvPr/>
        </p:nvCxnSpPr>
        <p:spPr>
          <a:xfrm flipH="1">
            <a:off x="4221178" y="3545203"/>
            <a:ext cx="66524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9" idx="1"/>
            <a:endCxn id="4" idx="3"/>
          </p:cNvCxnSpPr>
          <p:nvPr/>
        </p:nvCxnSpPr>
        <p:spPr>
          <a:xfrm flipV="1">
            <a:off x="4094333" y="2573727"/>
            <a:ext cx="0" cy="84463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8" idx="3"/>
            <a:endCxn id="10" idx="1"/>
          </p:cNvCxnSpPr>
          <p:nvPr/>
        </p:nvCxnSpPr>
        <p:spPr>
          <a:xfrm>
            <a:off x="4886420" y="2573727"/>
            <a:ext cx="0" cy="84463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7" idx="3"/>
            <a:endCxn id="11" idx="1"/>
          </p:cNvCxnSpPr>
          <p:nvPr/>
        </p:nvCxnSpPr>
        <p:spPr>
          <a:xfrm>
            <a:off x="5678508" y="2573727"/>
            <a:ext cx="0" cy="84463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8100392" y="6021288"/>
            <a:ext cx="72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Thm1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4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Rainbow connection numbers of the Cartesian product of two trees</a:t>
            </a:r>
            <a:br>
              <a:rPr lang="en-US" altLang="zh-TW" dirty="0"/>
            </a:b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64904"/>
                <a:ext cx="8229600" cy="3759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trees, we have follows conclusion about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𝑟𝑐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□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64904"/>
                <a:ext cx="8229600" cy="3759696"/>
              </a:xfrm>
              <a:blipFill rotWithShape="1">
                <a:blip r:embed="rId2"/>
                <a:stretch>
                  <a:fillRect l="-1259" t="-12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/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≥4</m:t>
                    </m:r>
                  </m:oMath>
                </a14:m>
                <a:r>
                  <a:rPr lang="en-US" altLang="zh-TW" dirty="0"/>
                  <a:t>, then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𝑟𝑐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□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□</m:t>
                        </m:r>
                        <m:box>
                          <m:box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box>
                      </m:e>
                    </m:d>
                    <m:r>
                      <a:rPr lang="en-US" altLang="zh-TW" i="1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2"/>
                <a:stretch>
                  <a:fillRect t="-9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4175001" y="2060848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483768" y="299695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563888" y="299695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788024" y="2996950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759177" y="299694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175001" y="3789040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555587" y="483220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483768" y="483220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788023" y="483220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59585" y="483220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5" name="直線接點 14"/>
          <p:cNvCxnSpPr>
            <a:stCxn id="4" idx="4"/>
            <a:endCxn id="9" idx="0"/>
          </p:cNvCxnSpPr>
          <p:nvPr/>
        </p:nvCxnSpPr>
        <p:spPr>
          <a:xfrm>
            <a:off x="4265489" y="2241823"/>
            <a:ext cx="0" cy="15472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4" idx="4"/>
            <a:endCxn id="6" idx="0"/>
          </p:cNvCxnSpPr>
          <p:nvPr/>
        </p:nvCxnSpPr>
        <p:spPr>
          <a:xfrm flipH="1">
            <a:off x="3654376" y="2241823"/>
            <a:ext cx="611113" cy="755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4" idx="4"/>
            <a:endCxn id="5" idx="0"/>
          </p:cNvCxnSpPr>
          <p:nvPr/>
        </p:nvCxnSpPr>
        <p:spPr>
          <a:xfrm flipH="1">
            <a:off x="2574256" y="2241823"/>
            <a:ext cx="1691233" cy="7551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4"/>
            <a:endCxn id="7" idx="0"/>
          </p:cNvCxnSpPr>
          <p:nvPr/>
        </p:nvCxnSpPr>
        <p:spPr>
          <a:xfrm>
            <a:off x="4265489" y="2241823"/>
            <a:ext cx="613023" cy="7551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4" idx="4"/>
            <a:endCxn id="8" idx="0"/>
          </p:cNvCxnSpPr>
          <p:nvPr/>
        </p:nvCxnSpPr>
        <p:spPr>
          <a:xfrm>
            <a:off x="4265489" y="2241823"/>
            <a:ext cx="1584176" cy="755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9" idx="4"/>
            <a:endCxn id="10" idx="0"/>
          </p:cNvCxnSpPr>
          <p:nvPr/>
        </p:nvCxnSpPr>
        <p:spPr>
          <a:xfrm flipH="1">
            <a:off x="3646075" y="3970015"/>
            <a:ext cx="619414" cy="862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9" idx="4"/>
            <a:endCxn id="11" idx="0"/>
          </p:cNvCxnSpPr>
          <p:nvPr/>
        </p:nvCxnSpPr>
        <p:spPr>
          <a:xfrm flipH="1">
            <a:off x="2574256" y="3970015"/>
            <a:ext cx="1691233" cy="862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9" idx="4"/>
            <a:endCxn id="12" idx="0"/>
          </p:cNvCxnSpPr>
          <p:nvPr/>
        </p:nvCxnSpPr>
        <p:spPr>
          <a:xfrm>
            <a:off x="4265489" y="3970015"/>
            <a:ext cx="613022" cy="862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9" idx="4"/>
            <a:endCxn id="13" idx="0"/>
          </p:cNvCxnSpPr>
          <p:nvPr/>
        </p:nvCxnSpPr>
        <p:spPr>
          <a:xfrm>
            <a:off x="4265489" y="3970015"/>
            <a:ext cx="1584584" cy="862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6" idx="4"/>
            <a:endCxn id="10" idx="0"/>
          </p:cNvCxnSpPr>
          <p:nvPr/>
        </p:nvCxnSpPr>
        <p:spPr>
          <a:xfrm flipH="1">
            <a:off x="3646075" y="3177926"/>
            <a:ext cx="8301" cy="1654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7" idx="4"/>
            <a:endCxn id="12" idx="0"/>
          </p:cNvCxnSpPr>
          <p:nvPr/>
        </p:nvCxnSpPr>
        <p:spPr>
          <a:xfrm flipH="1">
            <a:off x="4878511" y="3177925"/>
            <a:ext cx="1" cy="1654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5" idx="4"/>
            <a:endCxn id="11" idx="0"/>
          </p:cNvCxnSpPr>
          <p:nvPr/>
        </p:nvCxnSpPr>
        <p:spPr>
          <a:xfrm>
            <a:off x="2574256" y="3177927"/>
            <a:ext cx="0" cy="16542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8" idx="4"/>
            <a:endCxn id="13" idx="0"/>
          </p:cNvCxnSpPr>
          <p:nvPr/>
        </p:nvCxnSpPr>
        <p:spPr>
          <a:xfrm>
            <a:off x="5849665" y="3177924"/>
            <a:ext cx="408" cy="16542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3131840" y="22500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3646074" y="243472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644008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140224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681065" y="42164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572000" y="42117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076056" y="22500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148064" y="4077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524328" y="555274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Thm3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3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/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𝑑𝑖𝑎𝑚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)≥3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dirty="0"/>
                  <a:t> has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three edge-disjoint path </a:t>
                </a:r>
                <a:r>
                  <a:rPr lang="en-US" altLang="zh-TW" dirty="0"/>
                  <a:t>with length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𝑑𝑖𝑎𝑚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/>
                  <a:t>, then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𝑟𝑐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□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□</m:t>
                        </m:r>
                        <m:box>
                          <m:box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box>
                      </m:e>
                    </m:d>
                    <m:r>
                      <a:rPr lang="en-US" altLang="zh-TW" i="1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889" t="-9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4175001" y="2564904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131840" y="3176017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627784" y="3861048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923928" y="3176017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635896" y="3896097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895081" y="3176017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327129" y="3861046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185965" y="4725144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23928" y="526424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635896" y="591232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895081" y="5301208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327129" y="587727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131840" y="5301207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627784" y="587727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9" name="直線接點 18"/>
          <p:cNvCxnSpPr>
            <a:stCxn id="4" idx="4"/>
            <a:endCxn id="11" idx="0"/>
          </p:cNvCxnSpPr>
          <p:nvPr/>
        </p:nvCxnSpPr>
        <p:spPr>
          <a:xfrm>
            <a:off x="4265489" y="2745879"/>
            <a:ext cx="10964" cy="1979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7" idx="4"/>
            <a:endCxn id="12" idx="0"/>
          </p:cNvCxnSpPr>
          <p:nvPr/>
        </p:nvCxnSpPr>
        <p:spPr>
          <a:xfrm>
            <a:off x="4014416" y="3356992"/>
            <a:ext cx="0" cy="19072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4"/>
            <a:endCxn id="13" idx="0"/>
          </p:cNvCxnSpPr>
          <p:nvPr/>
        </p:nvCxnSpPr>
        <p:spPr>
          <a:xfrm>
            <a:off x="3726384" y="4077072"/>
            <a:ext cx="0" cy="1835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4" idx="3"/>
            <a:endCxn id="5" idx="7"/>
          </p:cNvCxnSpPr>
          <p:nvPr/>
        </p:nvCxnSpPr>
        <p:spPr>
          <a:xfrm flipH="1">
            <a:off x="3286312" y="2719376"/>
            <a:ext cx="915192" cy="483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5" idx="3"/>
            <a:endCxn id="6" idx="0"/>
          </p:cNvCxnSpPr>
          <p:nvPr/>
        </p:nvCxnSpPr>
        <p:spPr>
          <a:xfrm flipH="1">
            <a:off x="2718272" y="3330489"/>
            <a:ext cx="440071" cy="5305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4" idx="5"/>
            <a:endCxn id="9" idx="1"/>
          </p:cNvCxnSpPr>
          <p:nvPr/>
        </p:nvCxnSpPr>
        <p:spPr>
          <a:xfrm>
            <a:off x="4329473" y="2719376"/>
            <a:ext cx="592111" cy="483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9" idx="5"/>
            <a:endCxn id="10" idx="0"/>
          </p:cNvCxnSpPr>
          <p:nvPr/>
        </p:nvCxnSpPr>
        <p:spPr>
          <a:xfrm>
            <a:off x="5049553" y="3330489"/>
            <a:ext cx="368064" cy="5305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4" idx="4"/>
            <a:endCxn id="7" idx="0"/>
          </p:cNvCxnSpPr>
          <p:nvPr/>
        </p:nvCxnSpPr>
        <p:spPr>
          <a:xfrm flipH="1">
            <a:off x="4014416" y="2745879"/>
            <a:ext cx="251073" cy="430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7" idx="4"/>
            <a:endCxn id="8" idx="0"/>
          </p:cNvCxnSpPr>
          <p:nvPr/>
        </p:nvCxnSpPr>
        <p:spPr>
          <a:xfrm flipH="1">
            <a:off x="3726384" y="3356992"/>
            <a:ext cx="288032" cy="5391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11" idx="4"/>
            <a:endCxn id="12" idx="7"/>
          </p:cNvCxnSpPr>
          <p:nvPr/>
        </p:nvCxnSpPr>
        <p:spPr>
          <a:xfrm flipH="1">
            <a:off x="4078400" y="4906119"/>
            <a:ext cx="198053" cy="3846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2" idx="4"/>
            <a:endCxn id="13" idx="0"/>
          </p:cNvCxnSpPr>
          <p:nvPr/>
        </p:nvCxnSpPr>
        <p:spPr>
          <a:xfrm flipH="1">
            <a:off x="3726384" y="5445224"/>
            <a:ext cx="288032" cy="4670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1" idx="3"/>
            <a:endCxn id="16" idx="6"/>
          </p:cNvCxnSpPr>
          <p:nvPr/>
        </p:nvCxnSpPr>
        <p:spPr>
          <a:xfrm flipH="1">
            <a:off x="3312815" y="4879616"/>
            <a:ext cx="899653" cy="5120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16" idx="3"/>
            <a:endCxn id="17" idx="7"/>
          </p:cNvCxnSpPr>
          <p:nvPr/>
        </p:nvCxnSpPr>
        <p:spPr>
          <a:xfrm flipH="1">
            <a:off x="2782256" y="5455679"/>
            <a:ext cx="376087" cy="448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11" idx="5"/>
            <a:endCxn id="14" idx="1"/>
          </p:cNvCxnSpPr>
          <p:nvPr/>
        </p:nvCxnSpPr>
        <p:spPr>
          <a:xfrm>
            <a:off x="4340437" y="4879616"/>
            <a:ext cx="581147" cy="4480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14" idx="5"/>
            <a:endCxn id="15" idx="1"/>
          </p:cNvCxnSpPr>
          <p:nvPr/>
        </p:nvCxnSpPr>
        <p:spPr>
          <a:xfrm>
            <a:off x="5049553" y="5455680"/>
            <a:ext cx="304079" cy="448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5" idx="4"/>
            <a:endCxn id="16" idx="0"/>
          </p:cNvCxnSpPr>
          <p:nvPr/>
        </p:nvCxnSpPr>
        <p:spPr>
          <a:xfrm>
            <a:off x="3222328" y="3356992"/>
            <a:ext cx="0" cy="19442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6" idx="4"/>
            <a:endCxn id="17" idx="0"/>
          </p:cNvCxnSpPr>
          <p:nvPr/>
        </p:nvCxnSpPr>
        <p:spPr>
          <a:xfrm>
            <a:off x="2718272" y="4042023"/>
            <a:ext cx="0" cy="18352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9" idx="4"/>
            <a:endCxn id="14" idx="0"/>
          </p:cNvCxnSpPr>
          <p:nvPr/>
        </p:nvCxnSpPr>
        <p:spPr>
          <a:xfrm>
            <a:off x="4985569" y="3356992"/>
            <a:ext cx="0" cy="19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10" idx="4"/>
            <a:endCxn id="15" idx="0"/>
          </p:cNvCxnSpPr>
          <p:nvPr/>
        </p:nvCxnSpPr>
        <p:spPr>
          <a:xfrm>
            <a:off x="5417617" y="4042021"/>
            <a:ext cx="0" cy="1835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Otherwise, we have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𝑟𝑐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box>
                          <m:box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box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□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box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𝑑𝑖𝑎𝑚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□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 smtClean="0"/>
                  <a:t>Example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□</m:t>
                    </m:r>
                    <m:box>
                      <m:boxPr>
                        <m:ctrlPr>
                          <a:rPr lang="en-US" altLang="zh-TW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box>
                    <m:r>
                      <a:rPr lang="en-US" altLang="zh-TW" i="1">
                        <a:latin typeface="Cambria Math"/>
                      </a:rPr>
                      <m:t>, </m:t>
                    </m:r>
                    <m:r>
                      <a:rPr lang="en-US" altLang="zh-TW" i="1">
                        <a:latin typeface="Cambria Math"/>
                      </a:rPr>
                      <m:t>𝑐𝑒𝑛𝑡𝑒𝑟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𝑎𝑛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𝑒𝑑𝑔𝑒</m:t>
                    </m:r>
                    <m:r>
                      <a:rPr lang="en-US" altLang="zh-TW" i="1">
                        <a:latin typeface="Cambria Math"/>
                      </a:rPr>
                      <m:t>.)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  <a:blipFill rotWithShape="1">
                <a:blip r:embed="rId2"/>
                <a:stretch>
                  <a:fillRect l="-1259" t="-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3419475" y="230356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148263" y="2303562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接點 5"/>
          <p:cNvCxnSpPr>
            <a:stCxn id="4" idx="6"/>
            <a:endCxn id="5" idx="2"/>
          </p:cNvCxnSpPr>
          <p:nvPr/>
        </p:nvCxnSpPr>
        <p:spPr>
          <a:xfrm>
            <a:off x="3600450" y="2394049"/>
            <a:ext cx="15478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橢圓 6"/>
          <p:cNvSpPr/>
          <p:nvPr/>
        </p:nvSpPr>
        <p:spPr>
          <a:xfrm>
            <a:off x="2808288" y="3176687"/>
            <a:ext cx="179387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79838" y="3176687"/>
            <a:ext cx="179387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787900" y="3176687"/>
            <a:ext cx="179388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580063" y="3140174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1" name="直線接點 10"/>
          <p:cNvCxnSpPr>
            <a:stCxn id="4" idx="4"/>
            <a:endCxn id="7" idx="7"/>
          </p:cNvCxnSpPr>
          <p:nvPr/>
        </p:nvCxnSpPr>
        <p:spPr>
          <a:xfrm flipH="1">
            <a:off x="2960688" y="2484537"/>
            <a:ext cx="549275" cy="71913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直線接點 11"/>
          <p:cNvCxnSpPr>
            <a:stCxn id="4" idx="4"/>
            <a:endCxn id="8" idx="1"/>
          </p:cNvCxnSpPr>
          <p:nvPr/>
        </p:nvCxnSpPr>
        <p:spPr>
          <a:xfrm>
            <a:off x="3509963" y="2484537"/>
            <a:ext cx="296862" cy="71913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直線接點 12"/>
          <p:cNvCxnSpPr>
            <a:stCxn id="5" idx="4"/>
            <a:endCxn id="9" idx="7"/>
          </p:cNvCxnSpPr>
          <p:nvPr/>
        </p:nvCxnSpPr>
        <p:spPr>
          <a:xfrm flipH="1">
            <a:off x="4941888" y="2484537"/>
            <a:ext cx="296862" cy="71913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線接點 13"/>
          <p:cNvCxnSpPr>
            <a:stCxn id="7" idx="4"/>
          </p:cNvCxnSpPr>
          <p:nvPr/>
        </p:nvCxnSpPr>
        <p:spPr>
          <a:xfrm flipH="1">
            <a:off x="2393950" y="3356074"/>
            <a:ext cx="503238" cy="900113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直線接點 14"/>
          <p:cNvCxnSpPr>
            <a:stCxn id="8" idx="4"/>
            <a:endCxn id="35" idx="0"/>
          </p:cNvCxnSpPr>
          <p:nvPr/>
        </p:nvCxnSpPr>
        <p:spPr>
          <a:xfrm>
            <a:off x="3869532" y="3356074"/>
            <a:ext cx="269081" cy="93027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直線接點 15"/>
          <p:cNvCxnSpPr>
            <a:stCxn id="10" idx="4"/>
          </p:cNvCxnSpPr>
          <p:nvPr/>
        </p:nvCxnSpPr>
        <p:spPr>
          <a:xfrm>
            <a:off x="5670550" y="3321149"/>
            <a:ext cx="576263" cy="93503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橢圓 16"/>
          <p:cNvSpPr/>
          <p:nvPr/>
        </p:nvSpPr>
        <p:spPr>
          <a:xfrm>
            <a:off x="1835150" y="526424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40425" y="526424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516688" y="5264249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直線接點 19"/>
          <p:cNvCxnSpPr>
            <a:endCxn id="17" idx="0"/>
          </p:cNvCxnSpPr>
          <p:nvPr/>
        </p:nvCxnSpPr>
        <p:spPr>
          <a:xfrm flipH="1">
            <a:off x="1925638" y="4410174"/>
            <a:ext cx="404812" cy="85407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直線接點 20"/>
          <p:cNvCxnSpPr>
            <a:endCxn id="18" idx="0"/>
          </p:cNvCxnSpPr>
          <p:nvPr/>
        </p:nvCxnSpPr>
        <p:spPr>
          <a:xfrm flipH="1">
            <a:off x="6030913" y="4437162"/>
            <a:ext cx="215900" cy="82708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直線接點 21"/>
          <p:cNvCxnSpPr>
            <a:endCxn id="19" idx="0"/>
          </p:cNvCxnSpPr>
          <p:nvPr/>
        </p:nvCxnSpPr>
        <p:spPr>
          <a:xfrm>
            <a:off x="6308725" y="4410174"/>
            <a:ext cx="296863" cy="85407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文字方塊 104"/>
          <p:cNvSpPr txBox="1">
            <a:spLocks noChangeArrowheads="1"/>
          </p:cNvSpPr>
          <p:nvPr/>
        </p:nvSpPr>
        <p:spPr bwMode="auto">
          <a:xfrm>
            <a:off x="2960688" y="2563912"/>
            <a:ext cx="37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4" name="文字方塊 105"/>
          <p:cNvSpPr txBox="1">
            <a:spLocks noChangeArrowheads="1"/>
          </p:cNvSpPr>
          <p:nvPr/>
        </p:nvSpPr>
        <p:spPr bwMode="auto">
          <a:xfrm>
            <a:off x="3562350" y="2559149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文字方塊 106"/>
          <p:cNvSpPr txBox="1">
            <a:spLocks noChangeArrowheads="1"/>
          </p:cNvSpPr>
          <p:nvPr/>
        </p:nvSpPr>
        <p:spPr bwMode="auto">
          <a:xfrm>
            <a:off x="2644775" y="3630712"/>
            <a:ext cx="34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文字方塊 108"/>
          <p:cNvSpPr txBox="1">
            <a:spLocks noChangeArrowheads="1"/>
          </p:cNvSpPr>
          <p:nvPr/>
        </p:nvSpPr>
        <p:spPr bwMode="auto">
          <a:xfrm>
            <a:off x="3562350" y="3608487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7" name="文字方塊 110"/>
          <p:cNvSpPr txBox="1">
            <a:spLocks noChangeArrowheads="1"/>
          </p:cNvSpPr>
          <p:nvPr/>
        </p:nvSpPr>
        <p:spPr bwMode="auto">
          <a:xfrm>
            <a:off x="1835697" y="4643288"/>
            <a:ext cx="292348" cy="369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8" name="文字方塊 111"/>
          <p:cNvSpPr txBox="1">
            <a:spLocks noChangeArrowheads="1"/>
          </p:cNvSpPr>
          <p:nvPr/>
        </p:nvSpPr>
        <p:spPr bwMode="auto">
          <a:xfrm>
            <a:off x="2465388" y="4643288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9" name="文字方塊 115"/>
          <p:cNvSpPr txBox="1">
            <a:spLocks noChangeArrowheads="1"/>
          </p:cNvSpPr>
          <p:nvPr/>
        </p:nvSpPr>
        <p:spPr bwMode="auto">
          <a:xfrm>
            <a:off x="4787900" y="2600424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0" name="文字方塊 116"/>
          <p:cNvSpPr txBox="1">
            <a:spLocks noChangeArrowheads="1"/>
          </p:cNvSpPr>
          <p:nvPr/>
        </p:nvSpPr>
        <p:spPr bwMode="auto">
          <a:xfrm>
            <a:off x="5291138" y="2600424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1" name="文字方塊 118"/>
          <p:cNvSpPr txBox="1">
            <a:spLocks noChangeArrowheads="1"/>
          </p:cNvSpPr>
          <p:nvPr/>
        </p:nvSpPr>
        <p:spPr bwMode="auto">
          <a:xfrm>
            <a:off x="5531780" y="3598961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2" name="文字方塊 122"/>
          <p:cNvSpPr txBox="1">
            <a:spLocks noChangeArrowheads="1"/>
          </p:cNvSpPr>
          <p:nvPr/>
        </p:nvSpPr>
        <p:spPr bwMode="auto">
          <a:xfrm>
            <a:off x="5780972" y="4644259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6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2284413" y="4256187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2525713" y="526424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048125" y="428634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6" name="直線接點 35"/>
          <p:cNvCxnSpPr>
            <a:stCxn id="5" idx="4"/>
            <a:endCxn id="10" idx="1"/>
          </p:cNvCxnSpPr>
          <p:nvPr/>
        </p:nvCxnSpPr>
        <p:spPr>
          <a:xfrm>
            <a:off x="5238750" y="2484537"/>
            <a:ext cx="36830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6178550" y="424666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8" name="直線接點 37"/>
          <p:cNvCxnSpPr>
            <a:stCxn id="33" idx="3"/>
            <a:endCxn id="34" idx="0"/>
          </p:cNvCxnSpPr>
          <p:nvPr/>
        </p:nvCxnSpPr>
        <p:spPr>
          <a:xfrm>
            <a:off x="2310916" y="4410659"/>
            <a:ext cx="305285" cy="8535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文字方塊 114"/>
          <p:cNvSpPr txBox="1">
            <a:spLocks noChangeArrowheads="1"/>
          </p:cNvSpPr>
          <p:nvPr/>
        </p:nvSpPr>
        <p:spPr bwMode="auto">
          <a:xfrm>
            <a:off x="4195056" y="1933675"/>
            <a:ext cx="42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" name="文字方塊 122"/>
          <p:cNvSpPr txBox="1">
            <a:spLocks noChangeArrowheads="1"/>
          </p:cNvSpPr>
          <p:nvPr/>
        </p:nvSpPr>
        <p:spPr bwMode="auto">
          <a:xfrm>
            <a:off x="6457156" y="4644259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6</a:t>
            </a:r>
            <a:endParaRPr kumimoji="0"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3419475" y="1710655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148263" y="1710655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接點 5"/>
          <p:cNvCxnSpPr>
            <a:stCxn id="4" idx="6"/>
            <a:endCxn id="5" idx="2"/>
          </p:cNvCxnSpPr>
          <p:nvPr/>
        </p:nvCxnSpPr>
        <p:spPr>
          <a:xfrm>
            <a:off x="3600450" y="1801142"/>
            <a:ext cx="1547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橢圓 6"/>
          <p:cNvSpPr/>
          <p:nvPr/>
        </p:nvSpPr>
        <p:spPr>
          <a:xfrm>
            <a:off x="2808288" y="2583780"/>
            <a:ext cx="179387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79838" y="2583780"/>
            <a:ext cx="179387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787900" y="2583780"/>
            <a:ext cx="179388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580063" y="2547267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1" name="直線接點 10"/>
          <p:cNvCxnSpPr>
            <a:stCxn id="4" idx="4"/>
            <a:endCxn id="7" idx="7"/>
          </p:cNvCxnSpPr>
          <p:nvPr/>
        </p:nvCxnSpPr>
        <p:spPr>
          <a:xfrm flipH="1">
            <a:off x="2960688" y="1891630"/>
            <a:ext cx="549275" cy="7191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直線接點 11"/>
          <p:cNvCxnSpPr>
            <a:stCxn id="4" idx="4"/>
            <a:endCxn id="8" idx="1"/>
          </p:cNvCxnSpPr>
          <p:nvPr/>
        </p:nvCxnSpPr>
        <p:spPr>
          <a:xfrm>
            <a:off x="3509963" y="1891630"/>
            <a:ext cx="296862" cy="7191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直線接點 12"/>
          <p:cNvCxnSpPr>
            <a:stCxn id="5" idx="4"/>
            <a:endCxn id="9" idx="7"/>
          </p:cNvCxnSpPr>
          <p:nvPr/>
        </p:nvCxnSpPr>
        <p:spPr>
          <a:xfrm flipH="1">
            <a:off x="4941888" y="1891630"/>
            <a:ext cx="296862" cy="7191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線接點 13"/>
          <p:cNvCxnSpPr>
            <a:stCxn id="7" idx="4"/>
          </p:cNvCxnSpPr>
          <p:nvPr/>
        </p:nvCxnSpPr>
        <p:spPr>
          <a:xfrm flipH="1">
            <a:off x="2393950" y="2763167"/>
            <a:ext cx="503238" cy="9001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直線接點 14"/>
          <p:cNvCxnSpPr>
            <a:stCxn id="8" idx="4"/>
            <a:endCxn id="35" idx="0"/>
          </p:cNvCxnSpPr>
          <p:nvPr/>
        </p:nvCxnSpPr>
        <p:spPr>
          <a:xfrm>
            <a:off x="3869532" y="2763167"/>
            <a:ext cx="269081" cy="9302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直線接點 15"/>
          <p:cNvCxnSpPr>
            <a:stCxn id="10" idx="4"/>
          </p:cNvCxnSpPr>
          <p:nvPr/>
        </p:nvCxnSpPr>
        <p:spPr>
          <a:xfrm>
            <a:off x="5670550" y="2728242"/>
            <a:ext cx="576263" cy="93503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橢圓 16"/>
          <p:cNvSpPr/>
          <p:nvPr/>
        </p:nvSpPr>
        <p:spPr>
          <a:xfrm>
            <a:off x="1835150" y="467134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40425" y="467134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516688" y="4671342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直線接點 19"/>
          <p:cNvCxnSpPr>
            <a:endCxn id="17" idx="0"/>
          </p:cNvCxnSpPr>
          <p:nvPr/>
        </p:nvCxnSpPr>
        <p:spPr>
          <a:xfrm flipH="1">
            <a:off x="1925638" y="3844255"/>
            <a:ext cx="404812" cy="8270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直線接點 20"/>
          <p:cNvCxnSpPr>
            <a:endCxn id="18" idx="0"/>
          </p:cNvCxnSpPr>
          <p:nvPr/>
        </p:nvCxnSpPr>
        <p:spPr>
          <a:xfrm flipH="1">
            <a:off x="6030913" y="3844255"/>
            <a:ext cx="215900" cy="8270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直線接點 21"/>
          <p:cNvCxnSpPr>
            <a:endCxn id="19" idx="0"/>
          </p:cNvCxnSpPr>
          <p:nvPr/>
        </p:nvCxnSpPr>
        <p:spPr>
          <a:xfrm>
            <a:off x="6308725" y="3817267"/>
            <a:ext cx="296863" cy="8540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文字方塊 104"/>
          <p:cNvSpPr txBox="1">
            <a:spLocks noChangeArrowheads="1"/>
          </p:cNvSpPr>
          <p:nvPr/>
        </p:nvSpPr>
        <p:spPr bwMode="auto">
          <a:xfrm>
            <a:off x="2960688" y="1971005"/>
            <a:ext cx="37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4" name="文字方塊 105"/>
          <p:cNvSpPr txBox="1">
            <a:spLocks noChangeArrowheads="1"/>
          </p:cNvSpPr>
          <p:nvPr/>
        </p:nvSpPr>
        <p:spPr bwMode="auto">
          <a:xfrm>
            <a:off x="3562350" y="1966242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5" name="文字方塊 106"/>
          <p:cNvSpPr txBox="1">
            <a:spLocks noChangeArrowheads="1"/>
          </p:cNvSpPr>
          <p:nvPr/>
        </p:nvSpPr>
        <p:spPr bwMode="auto">
          <a:xfrm>
            <a:off x="2644775" y="3037805"/>
            <a:ext cx="34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6" name="文字方塊 108"/>
          <p:cNvSpPr txBox="1">
            <a:spLocks noChangeArrowheads="1"/>
          </p:cNvSpPr>
          <p:nvPr/>
        </p:nvSpPr>
        <p:spPr bwMode="auto">
          <a:xfrm>
            <a:off x="3562350" y="3015580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7" name="文字方塊 110"/>
          <p:cNvSpPr txBox="1">
            <a:spLocks noChangeArrowheads="1"/>
          </p:cNvSpPr>
          <p:nvPr/>
        </p:nvSpPr>
        <p:spPr bwMode="auto">
          <a:xfrm>
            <a:off x="1817688" y="4067224"/>
            <a:ext cx="378048" cy="369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8" name="文字方塊 111"/>
          <p:cNvSpPr txBox="1">
            <a:spLocks noChangeArrowheads="1"/>
          </p:cNvSpPr>
          <p:nvPr/>
        </p:nvSpPr>
        <p:spPr bwMode="auto">
          <a:xfrm>
            <a:off x="2465388" y="4067224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9" name="文字方塊 115"/>
          <p:cNvSpPr txBox="1">
            <a:spLocks noChangeArrowheads="1"/>
          </p:cNvSpPr>
          <p:nvPr/>
        </p:nvSpPr>
        <p:spPr bwMode="auto">
          <a:xfrm>
            <a:off x="4787900" y="2007517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0" name="文字方塊 116"/>
          <p:cNvSpPr txBox="1">
            <a:spLocks noChangeArrowheads="1"/>
          </p:cNvSpPr>
          <p:nvPr/>
        </p:nvSpPr>
        <p:spPr bwMode="auto">
          <a:xfrm>
            <a:off x="5291138" y="2007517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1" name="文字方塊 118"/>
          <p:cNvSpPr txBox="1">
            <a:spLocks noChangeArrowheads="1"/>
          </p:cNvSpPr>
          <p:nvPr/>
        </p:nvSpPr>
        <p:spPr bwMode="auto">
          <a:xfrm>
            <a:off x="5531780" y="3006054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2" name="文字方塊 122"/>
          <p:cNvSpPr txBox="1">
            <a:spLocks noChangeArrowheads="1"/>
          </p:cNvSpPr>
          <p:nvPr/>
        </p:nvSpPr>
        <p:spPr bwMode="auto">
          <a:xfrm>
            <a:off x="5780972" y="4051352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2284413" y="3663280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2525713" y="467134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048125" y="3693442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6" name="直線接點 35"/>
          <p:cNvCxnSpPr>
            <a:stCxn id="5" idx="4"/>
            <a:endCxn id="10" idx="1"/>
          </p:cNvCxnSpPr>
          <p:nvPr/>
        </p:nvCxnSpPr>
        <p:spPr>
          <a:xfrm>
            <a:off x="5238750" y="1891630"/>
            <a:ext cx="368300" cy="6826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6178550" y="3653755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8" name="直線接點 37"/>
          <p:cNvCxnSpPr>
            <a:stCxn id="33" idx="3"/>
            <a:endCxn id="34" idx="0"/>
          </p:cNvCxnSpPr>
          <p:nvPr/>
        </p:nvCxnSpPr>
        <p:spPr>
          <a:xfrm>
            <a:off x="2310916" y="3817752"/>
            <a:ext cx="305285" cy="8535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文字方塊 114"/>
          <p:cNvSpPr txBox="1">
            <a:spLocks noChangeArrowheads="1"/>
          </p:cNvSpPr>
          <p:nvPr/>
        </p:nvSpPr>
        <p:spPr bwMode="auto">
          <a:xfrm>
            <a:off x="4195056" y="1340768"/>
            <a:ext cx="42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" name="文字方塊 122"/>
          <p:cNvSpPr txBox="1">
            <a:spLocks noChangeArrowheads="1"/>
          </p:cNvSpPr>
          <p:nvPr/>
        </p:nvSpPr>
        <p:spPr bwMode="auto">
          <a:xfrm>
            <a:off x="6457156" y="4051352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12402"/>
                <a:ext cx="8229600" cy="6128965"/>
              </a:xfrm>
            </p:spPr>
            <p:txBody>
              <a:bodyPr/>
              <a:lstStyle/>
              <a:p>
                <a:r>
                  <a:rPr lang="en-US" altLang="zh-TW" dirty="0" smtClean="0"/>
                  <a:t>Example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□</m:t>
                    </m:r>
                    <m:box>
                      <m:box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box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𝑐𝑒𝑛𝑡𝑒𝑟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𝑎𝑛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𝑒𝑑𝑔𝑒</m:t>
                    </m:r>
                    <m:r>
                      <a:rPr lang="en-US" altLang="zh-TW" b="0" i="1" smtClean="0">
                        <a:latin typeface="Cambria Math"/>
                      </a:rPr>
                      <m:t>.)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12402"/>
                <a:ext cx="8229600" cy="6128965"/>
              </a:xfrm>
              <a:blipFill rotWithShape="1">
                <a:blip r:embed="rId3"/>
                <a:stretch>
                  <a:fillRect l="-963" t="-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3419475" y="3311674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148263" y="3311674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接點 5"/>
          <p:cNvCxnSpPr>
            <a:stCxn id="4" idx="6"/>
            <a:endCxn id="5" idx="2"/>
          </p:cNvCxnSpPr>
          <p:nvPr/>
        </p:nvCxnSpPr>
        <p:spPr>
          <a:xfrm>
            <a:off x="3600450" y="3402161"/>
            <a:ext cx="15478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橢圓 6"/>
          <p:cNvSpPr/>
          <p:nvPr/>
        </p:nvSpPr>
        <p:spPr>
          <a:xfrm>
            <a:off x="2808288" y="4184799"/>
            <a:ext cx="179387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79838" y="4184799"/>
            <a:ext cx="179387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787900" y="4184799"/>
            <a:ext cx="179388" cy="17938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580063" y="4148286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1" name="直線接點 10"/>
          <p:cNvCxnSpPr>
            <a:stCxn id="4" idx="4"/>
            <a:endCxn id="7" idx="7"/>
          </p:cNvCxnSpPr>
          <p:nvPr/>
        </p:nvCxnSpPr>
        <p:spPr>
          <a:xfrm flipH="1">
            <a:off x="2960688" y="3492649"/>
            <a:ext cx="549275" cy="71913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直線接點 11"/>
          <p:cNvCxnSpPr>
            <a:stCxn id="4" idx="4"/>
            <a:endCxn id="8" idx="1"/>
          </p:cNvCxnSpPr>
          <p:nvPr/>
        </p:nvCxnSpPr>
        <p:spPr>
          <a:xfrm>
            <a:off x="3509963" y="3492649"/>
            <a:ext cx="296862" cy="71913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直線接點 12"/>
          <p:cNvCxnSpPr>
            <a:stCxn id="5" idx="4"/>
            <a:endCxn id="9" idx="7"/>
          </p:cNvCxnSpPr>
          <p:nvPr/>
        </p:nvCxnSpPr>
        <p:spPr>
          <a:xfrm flipH="1">
            <a:off x="4941888" y="3492649"/>
            <a:ext cx="296862" cy="71913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線接點 13"/>
          <p:cNvCxnSpPr>
            <a:stCxn id="7" idx="4"/>
          </p:cNvCxnSpPr>
          <p:nvPr/>
        </p:nvCxnSpPr>
        <p:spPr>
          <a:xfrm flipH="1">
            <a:off x="2393950" y="4364186"/>
            <a:ext cx="503238" cy="900113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直線接點 14"/>
          <p:cNvCxnSpPr>
            <a:stCxn id="8" idx="4"/>
          </p:cNvCxnSpPr>
          <p:nvPr/>
        </p:nvCxnSpPr>
        <p:spPr>
          <a:xfrm>
            <a:off x="3870325" y="4364186"/>
            <a:ext cx="287338" cy="900113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直線接點 15"/>
          <p:cNvCxnSpPr>
            <a:stCxn id="10" idx="4"/>
          </p:cNvCxnSpPr>
          <p:nvPr/>
        </p:nvCxnSpPr>
        <p:spPr>
          <a:xfrm>
            <a:off x="5670550" y="4329261"/>
            <a:ext cx="576263" cy="93503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橢圓 16"/>
          <p:cNvSpPr/>
          <p:nvPr/>
        </p:nvSpPr>
        <p:spPr>
          <a:xfrm>
            <a:off x="1835150" y="627236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40425" y="627236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516688" y="6272361"/>
            <a:ext cx="179387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直線接點 19"/>
          <p:cNvCxnSpPr>
            <a:endCxn id="17" idx="0"/>
          </p:cNvCxnSpPr>
          <p:nvPr/>
        </p:nvCxnSpPr>
        <p:spPr>
          <a:xfrm flipH="1">
            <a:off x="1925638" y="5418286"/>
            <a:ext cx="404812" cy="85407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直線接點 20"/>
          <p:cNvCxnSpPr>
            <a:endCxn id="18" idx="0"/>
          </p:cNvCxnSpPr>
          <p:nvPr/>
        </p:nvCxnSpPr>
        <p:spPr>
          <a:xfrm flipH="1">
            <a:off x="6030913" y="5445274"/>
            <a:ext cx="215900" cy="82708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直線接點 21"/>
          <p:cNvCxnSpPr>
            <a:endCxn id="19" idx="0"/>
          </p:cNvCxnSpPr>
          <p:nvPr/>
        </p:nvCxnSpPr>
        <p:spPr>
          <a:xfrm>
            <a:off x="6308725" y="5418286"/>
            <a:ext cx="296863" cy="85407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文字方塊 104"/>
          <p:cNvSpPr txBox="1">
            <a:spLocks noChangeArrowheads="1"/>
          </p:cNvSpPr>
          <p:nvPr/>
        </p:nvSpPr>
        <p:spPr bwMode="auto">
          <a:xfrm>
            <a:off x="2960688" y="3572024"/>
            <a:ext cx="37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4" name="文字方塊 105"/>
          <p:cNvSpPr txBox="1">
            <a:spLocks noChangeArrowheads="1"/>
          </p:cNvSpPr>
          <p:nvPr/>
        </p:nvSpPr>
        <p:spPr bwMode="auto">
          <a:xfrm>
            <a:off x="3562350" y="3567261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文字方塊 106"/>
          <p:cNvSpPr txBox="1">
            <a:spLocks noChangeArrowheads="1"/>
          </p:cNvSpPr>
          <p:nvPr/>
        </p:nvSpPr>
        <p:spPr bwMode="auto">
          <a:xfrm>
            <a:off x="2644775" y="4638824"/>
            <a:ext cx="34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文字方塊 108"/>
          <p:cNvSpPr txBox="1">
            <a:spLocks noChangeArrowheads="1"/>
          </p:cNvSpPr>
          <p:nvPr/>
        </p:nvSpPr>
        <p:spPr bwMode="auto">
          <a:xfrm>
            <a:off x="3562350" y="4616599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7" name="文字方塊 110"/>
          <p:cNvSpPr txBox="1">
            <a:spLocks noChangeArrowheads="1"/>
          </p:cNvSpPr>
          <p:nvPr/>
        </p:nvSpPr>
        <p:spPr bwMode="auto">
          <a:xfrm>
            <a:off x="1817688" y="5475436"/>
            <a:ext cx="5762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8" name="文字方塊 111"/>
          <p:cNvSpPr txBox="1">
            <a:spLocks noChangeArrowheads="1"/>
          </p:cNvSpPr>
          <p:nvPr/>
        </p:nvSpPr>
        <p:spPr bwMode="auto">
          <a:xfrm>
            <a:off x="2266950" y="5488136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9" name="文字方塊 114"/>
          <p:cNvSpPr txBox="1">
            <a:spLocks noChangeArrowheads="1"/>
          </p:cNvSpPr>
          <p:nvPr/>
        </p:nvSpPr>
        <p:spPr bwMode="auto">
          <a:xfrm>
            <a:off x="4248150" y="3094186"/>
            <a:ext cx="42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文字方塊 115"/>
          <p:cNvSpPr txBox="1">
            <a:spLocks noChangeArrowheads="1"/>
          </p:cNvSpPr>
          <p:nvPr/>
        </p:nvSpPr>
        <p:spPr bwMode="auto">
          <a:xfrm>
            <a:off x="4787900" y="3608536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1" name="文字方塊 116"/>
          <p:cNvSpPr txBox="1">
            <a:spLocks noChangeArrowheads="1"/>
          </p:cNvSpPr>
          <p:nvPr/>
        </p:nvSpPr>
        <p:spPr bwMode="auto">
          <a:xfrm>
            <a:off x="5291138" y="3608536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2" name="文字方塊 118"/>
          <p:cNvSpPr txBox="1">
            <a:spLocks noChangeArrowheads="1"/>
          </p:cNvSpPr>
          <p:nvPr/>
        </p:nvSpPr>
        <p:spPr bwMode="auto">
          <a:xfrm>
            <a:off x="5495925" y="4607074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3" name="文字方塊 122"/>
          <p:cNvSpPr txBox="1">
            <a:spLocks noChangeArrowheads="1"/>
          </p:cNvSpPr>
          <p:nvPr/>
        </p:nvSpPr>
        <p:spPr bwMode="auto">
          <a:xfrm>
            <a:off x="6121400" y="5656411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6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34" name="直線接點 33"/>
          <p:cNvCxnSpPr>
            <a:stCxn id="5" idx="0"/>
            <a:endCxn id="57" idx="4"/>
          </p:cNvCxnSpPr>
          <p:nvPr/>
        </p:nvCxnSpPr>
        <p:spPr>
          <a:xfrm flipV="1">
            <a:off x="5238750" y="1660674"/>
            <a:ext cx="0" cy="1651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文字方塊 138"/>
          <p:cNvSpPr txBox="1">
            <a:spLocks noChangeArrowheads="1"/>
          </p:cNvSpPr>
          <p:nvPr/>
        </p:nvSpPr>
        <p:spPr bwMode="auto">
          <a:xfrm>
            <a:off x="1619250" y="4884886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6" name="文字方塊 139"/>
          <p:cNvSpPr txBox="1">
            <a:spLocks noChangeArrowheads="1"/>
          </p:cNvSpPr>
          <p:nvPr/>
        </p:nvSpPr>
        <p:spPr bwMode="auto">
          <a:xfrm>
            <a:off x="3144838" y="2302024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文字方塊 140"/>
          <p:cNvSpPr txBox="1">
            <a:spLocks noChangeArrowheads="1"/>
          </p:cNvSpPr>
          <p:nvPr/>
        </p:nvSpPr>
        <p:spPr bwMode="auto">
          <a:xfrm>
            <a:off x="5087938" y="2284561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808288" y="2378224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3419475" y="1479699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3778250" y="2378224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2303463" y="3208486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1822450" y="4057799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4108450" y="3189436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44" name="直線接點 43"/>
          <p:cNvCxnSpPr>
            <a:stCxn id="39" idx="4"/>
            <a:endCxn id="38" idx="7"/>
          </p:cNvCxnSpPr>
          <p:nvPr/>
        </p:nvCxnSpPr>
        <p:spPr>
          <a:xfrm flipH="1">
            <a:off x="2962275" y="1660674"/>
            <a:ext cx="547688" cy="7445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38" idx="4"/>
            <a:endCxn id="41" idx="7"/>
          </p:cNvCxnSpPr>
          <p:nvPr/>
        </p:nvCxnSpPr>
        <p:spPr>
          <a:xfrm flipH="1">
            <a:off x="2459038" y="2559199"/>
            <a:ext cx="439737" cy="6746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stCxn id="41" idx="4"/>
            <a:endCxn id="42" idx="7"/>
          </p:cNvCxnSpPr>
          <p:nvPr/>
        </p:nvCxnSpPr>
        <p:spPr>
          <a:xfrm flipH="1">
            <a:off x="1976438" y="3389461"/>
            <a:ext cx="417512" cy="69373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39" idx="4"/>
            <a:endCxn id="40" idx="0"/>
          </p:cNvCxnSpPr>
          <p:nvPr/>
        </p:nvCxnSpPr>
        <p:spPr>
          <a:xfrm>
            <a:off x="3509963" y="1660674"/>
            <a:ext cx="358775" cy="7175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38" idx="4"/>
            <a:endCxn id="7" idx="0"/>
          </p:cNvCxnSpPr>
          <p:nvPr/>
        </p:nvCxnSpPr>
        <p:spPr>
          <a:xfrm flipH="1">
            <a:off x="2898775" y="2559199"/>
            <a:ext cx="0" cy="1625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41" idx="4"/>
          </p:cNvCxnSpPr>
          <p:nvPr/>
        </p:nvCxnSpPr>
        <p:spPr>
          <a:xfrm flipH="1">
            <a:off x="2393950" y="3389461"/>
            <a:ext cx="0" cy="18748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40" idx="5"/>
            <a:endCxn id="43" idx="0"/>
          </p:cNvCxnSpPr>
          <p:nvPr/>
        </p:nvCxnSpPr>
        <p:spPr>
          <a:xfrm>
            <a:off x="3932238" y="2533799"/>
            <a:ext cx="266700" cy="6556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3" idx="4"/>
          </p:cNvCxnSpPr>
          <p:nvPr/>
        </p:nvCxnSpPr>
        <p:spPr>
          <a:xfrm flipH="1">
            <a:off x="4157663" y="3370411"/>
            <a:ext cx="41275" cy="1893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42" idx="4"/>
            <a:endCxn id="17" idx="0"/>
          </p:cNvCxnSpPr>
          <p:nvPr/>
        </p:nvCxnSpPr>
        <p:spPr>
          <a:xfrm>
            <a:off x="1912938" y="4238774"/>
            <a:ext cx="12700" cy="2033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2554288" y="4062561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54" name="直線接點 53"/>
          <p:cNvCxnSpPr>
            <a:stCxn id="41" idx="4"/>
            <a:endCxn id="53" idx="0"/>
          </p:cNvCxnSpPr>
          <p:nvPr/>
        </p:nvCxnSpPr>
        <p:spPr>
          <a:xfrm>
            <a:off x="2393950" y="3389461"/>
            <a:ext cx="252413" cy="6731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53" idx="4"/>
          </p:cNvCxnSpPr>
          <p:nvPr/>
        </p:nvCxnSpPr>
        <p:spPr>
          <a:xfrm flipH="1">
            <a:off x="2609850" y="4243536"/>
            <a:ext cx="36513" cy="2028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40" idx="4"/>
            <a:endCxn id="8" idx="0"/>
          </p:cNvCxnSpPr>
          <p:nvPr/>
        </p:nvCxnSpPr>
        <p:spPr>
          <a:xfrm>
            <a:off x="3868738" y="2559199"/>
            <a:ext cx="1587" cy="1625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5148263" y="1479699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58" name="直線接點 57"/>
          <p:cNvCxnSpPr>
            <a:stCxn id="39" idx="6"/>
            <a:endCxn id="57" idx="2"/>
          </p:cNvCxnSpPr>
          <p:nvPr/>
        </p:nvCxnSpPr>
        <p:spPr>
          <a:xfrm>
            <a:off x="3600450" y="1570186"/>
            <a:ext cx="1547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橢圓 58"/>
          <p:cNvSpPr/>
          <p:nvPr/>
        </p:nvSpPr>
        <p:spPr>
          <a:xfrm>
            <a:off x="4786313" y="2378224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5603875" y="2390924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61" name="直線接點 60"/>
          <p:cNvCxnSpPr>
            <a:stCxn id="57" idx="4"/>
            <a:endCxn id="60" idx="0"/>
          </p:cNvCxnSpPr>
          <p:nvPr/>
        </p:nvCxnSpPr>
        <p:spPr>
          <a:xfrm>
            <a:off x="5238750" y="1660674"/>
            <a:ext cx="455613" cy="7302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7" idx="4"/>
            <a:endCxn id="59" idx="0"/>
          </p:cNvCxnSpPr>
          <p:nvPr/>
        </p:nvCxnSpPr>
        <p:spPr>
          <a:xfrm flipH="1">
            <a:off x="4876800" y="1660674"/>
            <a:ext cx="361950" cy="7175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60" idx="4"/>
            <a:endCxn id="10" idx="0"/>
          </p:cNvCxnSpPr>
          <p:nvPr/>
        </p:nvCxnSpPr>
        <p:spPr>
          <a:xfrm flipH="1">
            <a:off x="5670550" y="2571899"/>
            <a:ext cx="23813" cy="15763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6191250" y="3198961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5997575" y="4076849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6551613" y="4062561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67" name="直線接點 66"/>
          <p:cNvCxnSpPr/>
          <p:nvPr/>
        </p:nvCxnSpPr>
        <p:spPr>
          <a:xfrm>
            <a:off x="5768975" y="2468711"/>
            <a:ext cx="487363" cy="7540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64" idx="4"/>
            <a:endCxn id="65" idx="0"/>
          </p:cNvCxnSpPr>
          <p:nvPr/>
        </p:nvCxnSpPr>
        <p:spPr>
          <a:xfrm flipH="1">
            <a:off x="6088063" y="3379936"/>
            <a:ext cx="193675" cy="6969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64" idx="4"/>
          </p:cNvCxnSpPr>
          <p:nvPr/>
        </p:nvCxnSpPr>
        <p:spPr>
          <a:xfrm flipH="1">
            <a:off x="6246813" y="3379936"/>
            <a:ext cx="34925" cy="18843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65" idx="4"/>
            <a:endCxn id="18" idx="0"/>
          </p:cNvCxnSpPr>
          <p:nvPr/>
        </p:nvCxnSpPr>
        <p:spPr>
          <a:xfrm flipH="1">
            <a:off x="6030913" y="4257824"/>
            <a:ext cx="57150" cy="20145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6" idx="4"/>
            <a:endCxn id="19" idx="0"/>
          </p:cNvCxnSpPr>
          <p:nvPr/>
        </p:nvCxnSpPr>
        <p:spPr>
          <a:xfrm flipH="1">
            <a:off x="6605588" y="4243536"/>
            <a:ext cx="36512" cy="2028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文字方塊 138"/>
          <p:cNvSpPr txBox="1">
            <a:spLocks noChangeArrowheads="1"/>
          </p:cNvSpPr>
          <p:nvPr/>
        </p:nvSpPr>
        <p:spPr bwMode="auto">
          <a:xfrm>
            <a:off x="2105025" y="4329261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3" name="文字方塊 116"/>
          <p:cNvSpPr txBox="1">
            <a:spLocks noChangeArrowheads="1"/>
          </p:cNvSpPr>
          <p:nvPr/>
        </p:nvSpPr>
        <p:spPr bwMode="auto">
          <a:xfrm>
            <a:off x="2865438" y="183529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4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4" name="文字方塊 116"/>
          <p:cNvSpPr txBox="1">
            <a:spLocks noChangeArrowheads="1"/>
          </p:cNvSpPr>
          <p:nvPr/>
        </p:nvSpPr>
        <p:spPr bwMode="auto">
          <a:xfrm>
            <a:off x="3597275" y="1840061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4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5" name="文字方塊 116"/>
          <p:cNvSpPr txBox="1">
            <a:spLocks noChangeArrowheads="1"/>
          </p:cNvSpPr>
          <p:nvPr/>
        </p:nvSpPr>
        <p:spPr bwMode="auto">
          <a:xfrm>
            <a:off x="4787900" y="1847999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1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6" name="文字方塊 116"/>
          <p:cNvSpPr txBox="1">
            <a:spLocks noChangeArrowheads="1"/>
          </p:cNvSpPr>
          <p:nvPr/>
        </p:nvSpPr>
        <p:spPr bwMode="auto">
          <a:xfrm>
            <a:off x="5329238" y="1840061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1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7" name="文字方塊 116"/>
          <p:cNvSpPr txBox="1">
            <a:spLocks noChangeArrowheads="1"/>
          </p:cNvSpPr>
          <p:nvPr/>
        </p:nvSpPr>
        <p:spPr bwMode="auto">
          <a:xfrm>
            <a:off x="5988050" y="2660799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8" name="文字方塊 116"/>
          <p:cNvSpPr txBox="1">
            <a:spLocks noChangeArrowheads="1"/>
          </p:cNvSpPr>
          <p:nvPr/>
        </p:nvSpPr>
        <p:spPr bwMode="auto">
          <a:xfrm>
            <a:off x="5870575" y="3543449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9" name="文字方塊 116"/>
          <p:cNvSpPr txBox="1">
            <a:spLocks noChangeArrowheads="1"/>
          </p:cNvSpPr>
          <p:nvPr/>
        </p:nvSpPr>
        <p:spPr bwMode="auto">
          <a:xfrm>
            <a:off x="6361113" y="3551386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0" name="文字方塊 116"/>
          <p:cNvSpPr txBox="1">
            <a:spLocks noChangeArrowheads="1"/>
          </p:cNvSpPr>
          <p:nvPr/>
        </p:nvSpPr>
        <p:spPr bwMode="auto">
          <a:xfrm>
            <a:off x="2335213" y="2663974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5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1" name="文字方塊 116"/>
          <p:cNvSpPr txBox="1">
            <a:spLocks noChangeArrowheads="1"/>
          </p:cNvSpPr>
          <p:nvPr/>
        </p:nvSpPr>
        <p:spPr bwMode="auto">
          <a:xfrm>
            <a:off x="3959225" y="2632224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5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2" name="文字方塊 116"/>
          <p:cNvSpPr txBox="1">
            <a:spLocks noChangeArrowheads="1"/>
          </p:cNvSpPr>
          <p:nvPr/>
        </p:nvSpPr>
        <p:spPr bwMode="auto">
          <a:xfrm>
            <a:off x="1835150" y="3492649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6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3" name="文字方塊 116"/>
          <p:cNvSpPr txBox="1">
            <a:spLocks noChangeArrowheads="1"/>
          </p:cNvSpPr>
          <p:nvPr/>
        </p:nvSpPr>
        <p:spPr bwMode="auto">
          <a:xfrm>
            <a:off x="2374900" y="3495824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6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4" name="文字方塊 114"/>
          <p:cNvSpPr txBox="1">
            <a:spLocks noChangeArrowheads="1"/>
          </p:cNvSpPr>
          <p:nvPr/>
        </p:nvSpPr>
        <p:spPr bwMode="auto">
          <a:xfrm>
            <a:off x="4214813" y="1235224"/>
            <a:ext cx="42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5" name="文字方塊 138"/>
          <p:cNvSpPr txBox="1">
            <a:spLocks noChangeArrowheads="1"/>
          </p:cNvSpPr>
          <p:nvPr/>
        </p:nvSpPr>
        <p:spPr bwMode="auto">
          <a:xfrm>
            <a:off x="2684463" y="3173561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6" name="文字方塊 138"/>
          <p:cNvSpPr txBox="1">
            <a:spLocks noChangeArrowheads="1"/>
          </p:cNvSpPr>
          <p:nvPr/>
        </p:nvSpPr>
        <p:spPr bwMode="auto">
          <a:xfrm>
            <a:off x="4173538" y="3862536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7" name="文字方塊 138"/>
          <p:cNvSpPr txBox="1">
            <a:spLocks noChangeArrowheads="1"/>
          </p:cNvSpPr>
          <p:nvPr/>
        </p:nvSpPr>
        <p:spPr bwMode="auto">
          <a:xfrm>
            <a:off x="3633788" y="2865586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8" name="文字方塊 138"/>
          <p:cNvSpPr txBox="1">
            <a:spLocks noChangeArrowheads="1"/>
          </p:cNvSpPr>
          <p:nvPr/>
        </p:nvSpPr>
        <p:spPr bwMode="auto">
          <a:xfrm>
            <a:off x="5653088" y="3033861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9" name="文字方塊 138"/>
          <p:cNvSpPr txBox="1">
            <a:spLocks noChangeArrowheads="1"/>
          </p:cNvSpPr>
          <p:nvPr/>
        </p:nvSpPr>
        <p:spPr bwMode="auto">
          <a:xfrm>
            <a:off x="5843588" y="5048399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90" name="文字方塊 138"/>
          <p:cNvSpPr txBox="1">
            <a:spLocks noChangeArrowheads="1"/>
          </p:cNvSpPr>
          <p:nvPr/>
        </p:nvSpPr>
        <p:spPr bwMode="auto">
          <a:xfrm>
            <a:off x="6210300" y="4267349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91" name="文字方塊 138"/>
          <p:cNvSpPr txBox="1">
            <a:spLocks noChangeArrowheads="1"/>
          </p:cNvSpPr>
          <p:nvPr/>
        </p:nvSpPr>
        <p:spPr bwMode="auto">
          <a:xfrm>
            <a:off x="6684963" y="5065861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92" name="橢圓 91"/>
          <p:cNvSpPr/>
          <p:nvPr/>
        </p:nvSpPr>
        <p:spPr>
          <a:xfrm>
            <a:off x="2284413" y="5264299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2525713" y="627236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4" name="橢圓 93"/>
          <p:cNvSpPr/>
          <p:nvPr/>
        </p:nvSpPr>
        <p:spPr>
          <a:xfrm>
            <a:off x="4048125" y="5294461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95" name="直線接點 94"/>
          <p:cNvCxnSpPr>
            <a:stCxn id="59" idx="4"/>
            <a:endCxn id="9" idx="0"/>
          </p:cNvCxnSpPr>
          <p:nvPr/>
        </p:nvCxnSpPr>
        <p:spPr>
          <a:xfrm>
            <a:off x="4876800" y="2559199"/>
            <a:ext cx="1588" cy="1625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文字方塊 138"/>
          <p:cNvSpPr txBox="1">
            <a:spLocks noChangeArrowheads="1"/>
          </p:cNvSpPr>
          <p:nvPr/>
        </p:nvSpPr>
        <p:spPr bwMode="auto">
          <a:xfrm>
            <a:off x="4614863" y="2865586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97" name="直線接點 96"/>
          <p:cNvCxnSpPr>
            <a:stCxn id="5" idx="4"/>
            <a:endCxn id="10" idx="1"/>
          </p:cNvCxnSpPr>
          <p:nvPr/>
        </p:nvCxnSpPr>
        <p:spPr>
          <a:xfrm>
            <a:off x="5238750" y="3492649"/>
            <a:ext cx="368300" cy="68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直線接點 97"/>
          <p:cNvCxnSpPr>
            <a:stCxn id="64" idx="4"/>
            <a:endCxn id="66" idx="1"/>
          </p:cNvCxnSpPr>
          <p:nvPr/>
        </p:nvCxnSpPr>
        <p:spPr>
          <a:xfrm>
            <a:off x="6281738" y="3379936"/>
            <a:ext cx="296862" cy="7096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6178550" y="5254774"/>
            <a:ext cx="180975" cy="1809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00" name="直線接點 99"/>
          <p:cNvCxnSpPr>
            <a:stCxn id="39" idx="4"/>
            <a:endCxn id="4" idx="0"/>
          </p:cNvCxnSpPr>
          <p:nvPr/>
        </p:nvCxnSpPr>
        <p:spPr>
          <a:xfrm>
            <a:off x="3509963" y="1660674"/>
            <a:ext cx="0" cy="1651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接點 102"/>
          <p:cNvCxnSpPr>
            <a:stCxn id="92" idx="3"/>
            <a:endCxn id="93" idx="0"/>
          </p:cNvCxnSpPr>
          <p:nvPr/>
        </p:nvCxnSpPr>
        <p:spPr>
          <a:xfrm>
            <a:off x="2310916" y="5418771"/>
            <a:ext cx="305285" cy="8535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/>
              <a:lstStyle/>
              <a:p>
                <a:r>
                  <a:rPr lang="en-US" altLang="zh-TW" dirty="0"/>
                  <a:t>Example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□</m:t>
                    </m:r>
                    <m:box>
                      <m:boxPr>
                        <m:ctrlPr>
                          <a:rPr lang="en-US" altLang="zh-TW" i="1">
                            <a:latin typeface="Cambria Math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box>
                      </m:e>
                    </m:box>
                    <m:r>
                      <a:rPr lang="en-US" altLang="zh-TW" i="1">
                        <a:latin typeface="Cambria Math"/>
                      </a:rPr>
                      <m:t>, </m:t>
                    </m:r>
                    <m:r>
                      <a:rPr lang="en-US" altLang="zh-TW" i="1">
                        <a:latin typeface="Cambria Math"/>
                      </a:rPr>
                      <m:t>𝑐𝑒𝑛𝑡𝑒𝑟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𝑣𝑒𝑟𝑡𝑒𝑥</m:t>
                    </m:r>
                    <m:r>
                      <a:rPr lang="en-US" altLang="zh-TW" i="1">
                        <a:latin typeface="Cambria Math"/>
                      </a:rPr>
                      <m:t>.)</m:t>
                    </m:r>
                  </m:oMath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889" t="-8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997200" y="2447826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384425" y="3320951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661025" y="33209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453188" y="3284438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881188" y="4400451"/>
            <a:ext cx="179387" cy="19820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878138" y="4400451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011863" y="4400451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029450" y="44004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2" name="直線接點 11"/>
          <p:cNvCxnSpPr>
            <a:stCxn id="4" idx="4"/>
            <a:endCxn id="5" idx="7"/>
          </p:cNvCxnSpPr>
          <p:nvPr/>
        </p:nvCxnSpPr>
        <p:spPr>
          <a:xfrm flipH="1">
            <a:off x="2538413" y="2627213"/>
            <a:ext cx="549275" cy="719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endCxn id="6" idx="7"/>
          </p:cNvCxnSpPr>
          <p:nvPr/>
        </p:nvCxnSpPr>
        <p:spPr>
          <a:xfrm flipH="1">
            <a:off x="5815013" y="2627213"/>
            <a:ext cx="296862" cy="719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7" idx="1"/>
          </p:cNvCxnSpPr>
          <p:nvPr/>
        </p:nvCxnSpPr>
        <p:spPr>
          <a:xfrm>
            <a:off x="6111875" y="2627213"/>
            <a:ext cx="368300" cy="6842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5" idx="4"/>
            <a:endCxn id="8" idx="0"/>
          </p:cNvCxnSpPr>
          <p:nvPr/>
        </p:nvCxnSpPr>
        <p:spPr>
          <a:xfrm flipH="1">
            <a:off x="1970882" y="3500338"/>
            <a:ext cx="504031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5" idx="4"/>
            <a:endCxn id="9" idx="0"/>
          </p:cNvCxnSpPr>
          <p:nvPr/>
        </p:nvCxnSpPr>
        <p:spPr>
          <a:xfrm>
            <a:off x="2474913" y="3500338"/>
            <a:ext cx="493712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7" idx="4"/>
            <a:endCxn id="10" idx="0"/>
          </p:cNvCxnSpPr>
          <p:nvPr/>
        </p:nvCxnSpPr>
        <p:spPr>
          <a:xfrm flipH="1">
            <a:off x="6102350" y="3463826"/>
            <a:ext cx="439738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7" idx="4"/>
            <a:endCxn id="11" idx="0"/>
          </p:cNvCxnSpPr>
          <p:nvPr/>
        </p:nvCxnSpPr>
        <p:spPr>
          <a:xfrm>
            <a:off x="6543675" y="3463826"/>
            <a:ext cx="576263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1412875" y="5408512"/>
            <a:ext cx="179388" cy="19820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376488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545138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408738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7561263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4" name="直線接點 23"/>
          <p:cNvCxnSpPr>
            <a:stCxn id="8" idx="3"/>
            <a:endCxn id="19" idx="0"/>
          </p:cNvCxnSpPr>
          <p:nvPr/>
        </p:nvCxnSpPr>
        <p:spPr>
          <a:xfrm flipH="1">
            <a:off x="1502569" y="4569627"/>
            <a:ext cx="404890" cy="838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8" idx="3"/>
            <a:endCxn id="20" idx="0"/>
          </p:cNvCxnSpPr>
          <p:nvPr/>
        </p:nvCxnSpPr>
        <p:spPr>
          <a:xfrm>
            <a:off x="1907459" y="4569627"/>
            <a:ext cx="558723" cy="8388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0" idx="3"/>
            <a:endCxn id="21" idx="0"/>
          </p:cNvCxnSpPr>
          <p:nvPr/>
        </p:nvCxnSpPr>
        <p:spPr>
          <a:xfrm flipH="1">
            <a:off x="5634038" y="4552851"/>
            <a:ext cx="404812" cy="855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10" idx="3"/>
            <a:endCxn id="22" idx="0"/>
          </p:cNvCxnSpPr>
          <p:nvPr/>
        </p:nvCxnSpPr>
        <p:spPr>
          <a:xfrm>
            <a:off x="6038850" y="4552851"/>
            <a:ext cx="460375" cy="855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1" idx="5"/>
            <a:endCxn id="23" idx="0"/>
          </p:cNvCxnSpPr>
          <p:nvPr/>
        </p:nvCxnSpPr>
        <p:spPr>
          <a:xfrm>
            <a:off x="7181850" y="4552851"/>
            <a:ext cx="468313" cy="855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文字方塊 40"/>
          <p:cNvSpPr txBox="1">
            <a:spLocks noChangeArrowheads="1"/>
          </p:cNvSpPr>
          <p:nvPr/>
        </p:nvSpPr>
        <p:spPr bwMode="auto">
          <a:xfrm>
            <a:off x="2492375" y="2744688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0" name="文字方塊 42"/>
          <p:cNvSpPr txBox="1">
            <a:spLocks noChangeArrowheads="1"/>
          </p:cNvSpPr>
          <p:nvPr/>
        </p:nvSpPr>
        <p:spPr bwMode="auto">
          <a:xfrm>
            <a:off x="1966537" y="3714044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1" name="文字方塊 46"/>
          <p:cNvSpPr txBox="1">
            <a:spLocks noChangeArrowheads="1"/>
          </p:cNvSpPr>
          <p:nvPr/>
        </p:nvSpPr>
        <p:spPr bwMode="auto">
          <a:xfrm>
            <a:off x="1319213" y="4797326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2" name="文字方塊 51"/>
          <p:cNvSpPr txBox="1">
            <a:spLocks noChangeArrowheads="1"/>
          </p:cNvSpPr>
          <p:nvPr/>
        </p:nvSpPr>
        <p:spPr bwMode="auto">
          <a:xfrm>
            <a:off x="5624876" y="2744688"/>
            <a:ext cx="37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3" name="文字方塊 53"/>
          <p:cNvSpPr txBox="1">
            <a:spLocks noChangeArrowheads="1"/>
          </p:cNvSpPr>
          <p:nvPr/>
        </p:nvSpPr>
        <p:spPr bwMode="auto">
          <a:xfrm>
            <a:off x="6011863" y="370275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4" name="文字方塊 55"/>
          <p:cNvSpPr txBox="1">
            <a:spLocks noChangeArrowheads="1"/>
          </p:cNvSpPr>
          <p:nvPr/>
        </p:nvSpPr>
        <p:spPr bwMode="auto">
          <a:xfrm>
            <a:off x="5576044" y="4837013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5" name="文字方塊 58"/>
          <p:cNvSpPr txBox="1">
            <a:spLocks noChangeArrowheads="1"/>
          </p:cNvSpPr>
          <p:nvPr/>
        </p:nvSpPr>
        <p:spPr bwMode="auto">
          <a:xfrm>
            <a:off x="7142163" y="4835426"/>
            <a:ext cx="30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6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36" name="直線接點 35"/>
          <p:cNvCxnSpPr>
            <a:stCxn id="4" idx="7"/>
            <a:endCxn id="40" idx="4"/>
          </p:cNvCxnSpPr>
          <p:nvPr/>
        </p:nvCxnSpPr>
        <p:spPr>
          <a:xfrm flipV="1">
            <a:off x="3151188" y="1592163"/>
            <a:ext cx="1231900" cy="881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endCxn id="40" idx="4"/>
          </p:cNvCxnSpPr>
          <p:nvPr/>
        </p:nvCxnSpPr>
        <p:spPr>
          <a:xfrm flipH="1" flipV="1">
            <a:off x="4383088" y="1592163"/>
            <a:ext cx="1665287" cy="881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文字方塊 64"/>
          <p:cNvSpPr txBox="1">
            <a:spLocks noChangeArrowheads="1"/>
          </p:cNvSpPr>
          <p:nvPr/>
        </p:nvSpPr>
        <p:spPr bwMode="auto">
          <a:xfrm>
            <a:off x="3519488" y="1663601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7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9" name="文字方塊 65"/>
          <p:cNvSpPr txBox="1">
            <a:spLocks noChangeArrowheads="1"/>
          </p:cNvSpPr>
          <p:nvPr/>
        </p:nvSpPr>
        <p:spPr bwMode="auto">
          <a:xfrm>
            <a:off x="5040313" y="1663601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4292600" y="1412776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4005263" y="2420838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2" name="直線接點 41"/>
          <p:cNvCxnSpPr>
            <a:stCxn id="40" idx="4"/>
            <a:endCxn id="41" idx="0"/>
          </p:cNvCxnSpPr>
          <p:nvPr/>
        </p:nvCxnSpPr>
        <p:spPr>
          <a:xfrm flipH="1">
            <a:off x="4095750" y="1592163"/>
            <a:ext cx="287338" cy="828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4797425" y="2420838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4" name="直線接點 43"/>
          <p:cNvCxnSpPr>
            <a:stCxn id="40" idx="4"/>
            <a:endCxn id="43" idx="0"/>
          </p:cNvCxnSpPr>
          <p:nvPr/>
        </p:nvCxnSpPr>
        <p:spPr>
          <a:xfrm>
            <a:off x="4383088" y="1592163"/>
            <a:ext cx="503237" cy="828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4356100" y="33209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040313" y="4400451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708400" y="44004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8" name="直線接點 47"/>
          <p:cNvCxnSpPr>
            <a:stCxn id="43" idx="4"/>
            <a:endCxn id="45" idx="0"/>
          </p:cNvCxnSpPr>
          <p:nvPr/>
        </p:nvCxnSpPr>
        <p:spPr>
          <a:xfrm flipH="1">
            <a:off x="4445000" y="2600226"/>
            <a:ext cx="442913" cy="720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45" idx="4"/>
            <a:endCxn id="47" idx="7"/>
          </p:cNvCxnSpPr>
          <p:nvPr/>
        </p:nvCxnSpPr>
        <p:spPr>
          <a:xfrm flipH="1">
            <a:off x="3860800" y="3500338"/>
            <a:ext cx="584200" cy="927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45" idx="4"/>
            <a:endCxn id="46" idx="0"/>
          </p:cNvCxnSpPr>
          <p:nvPr/>
        </p:nvCxnSpPr>
        <p:spPr>
          <a:xfrm>
            <a:off x="4445000" y="3500338"/>
            <a:ext cx="685800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文字方塊 97"/>
          <p:cNvSpPr txBox="1">
            <a:spLocks noChangeArrowheads="1"/>
          </p:cNvSpPr>
          <p:nvPr/>
        </p:nvSpPr>
        <p:spPr bwMode="auto">
          <a:xfrm>
            <a:off x="3898106" y="1873210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2" name="文字方塊 99"/>
          <p:cNvSpPr txBox="1">
            <a:spLocks noChangeArrowheads="1"/>
          </p:cNvSpPr>
          <p:nvPr/>
        </p:nvSpPr>
        <p:spPr bwMode="auto">
          <a:xfrm>
            <a:off x="4598783" y="2785169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3" name="文字方塊 100"/>
          <p:cNvSpPr txBox="1">
            <a:spLocks noChangeArrowheads="1"/>
          </p:cNvSpPr>
          <p:nvPr/>
        </p:nvSpPr>
        <p:spPr bwMode="auto">
          <a:xfrm>
            <a:off x="3770635" y="37479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6028464" y="2457525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" name="文字方塊 51"/>
          <p:cNvSpPr txBox="1">
            <a:spLocks noChangeArrowheads="1"/>
          </p:cNvSpPr>
          <p:nvPr/>
        </p:nvSpPr>
        <p:spPr bwMode="auto">
          <a:xfrm>
            <a:off x="6280876" y="2744688"/>
            <a:ext cx="37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6" name="文字方塊 53"/>
          <p:cNvSpPr txBox="1">
            <a:spLocks noChangeArrowheads="1"/>
          </p:cNvSpPr>
          <p:nvPr/>
        </p:nvSpPr>
        <p:spPr bwMode="auto">
          <a:xfrm>
            <a:off x="6804275" y="370275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7" name="文字方塊 55"/>
          <p:cNvSpPr txBox="1">
            <a:spLocks noChangeArrowheads="1"/>
          </p:cNvSpPr>
          <p:nvPr/>
        </p:nvSpPr>
        <p:spPr bwMode="auto">
          <a:xfrm>
            <a:off x="6249444" y="4837013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8" name="文字方塊 46"/>
          <p:cNvSpPr txBox="1">
            <a:spLocks noChangeArrowheads="1"/>
          </p:cNvSpPr>
          <p:nvPr/>
        </p:nvSpPr>
        <p:spPr bwMode="auto">
          <a:xfrm>
            <a:off x="2090164" y="479653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" name="文字方塊 42"/>
          <p:cNvSpPr txBox="1">
            <a:spLocks noChangeArrowheads="1"/>
          </p:cNvSpPr>
          <p:nvPr/>
        </p:nvSpPr>
        <p:spPr bwMode="auto">
          <a:xfrm>
            <a:off x="2720839" y="3714044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60" name="文字方塊 97"/>
          <p:cNvSpPr txBox="1">
            <a:spLocks noChangeArrowheads="1"/>
          </p:cNvSpPr>
          <p:nvPr/>
        </p:nvSpPr>
        <p:spPr bwMode="auto">
          <a:xfrm>
            <a:off x="4599781" y="1873210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61" name="文字方塊 100"/>
          <p:cNvSpPr txBox="1">
            <a:spLocks noChangeArrowheads="1"/>
          </p:cNvSpPr>
          <p:nvPr/>
        </p:nvSpPr>
        <p:spPr bwMode="auto">
          <a:xfrm>
            <a:off x="4769145" y="37479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997200" y="2447826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384425" y="3320951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661025" y="33209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453188" y="3284438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881188" y="4400451"/>
            <a:ext cx="179387" cy="19820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78138" y="4400451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011863" y="4400451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029450" y="44004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0" name="直線接點 9"/>
          <p:cNvCxnSpPr>
            <a:stCxn id="2" idx="4"/>
            <a:endCxn id="3" idx="7"/>
          </p:cNvCxnSpPr>
          <p:nvPr/>
        </p:nvCxnSpPr>
        <p:spPr>
          <a:xfrm flipH="1">
            <a:off x="2538413" y="2627213"/>
            <a:ext cx="549275" cy="71913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endCxn id="4" idx="7"/>
          </p:cNvCxnSpPr>
          <p:nvPr/>
        </p:nvCxnSpPr>
        <p:spPr>
          <a:xfrm flipH="1">
            <a:off x="5815013" y="2627213"/>
            <a:ext cx="296862" cy="71913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5" idx="1"/>
          </p:cNvCxnSpPr>
          <p:nvPr/>
        </p:nvCxnSpPr>
        <p:spPr>
          <a:xfrm>
            <a:off x="6111875" y="2627213"/>
            <a:ext cx="368300" cy="6842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3" idx="4"/>
            <a:endCxn id="6" idx="0"/>
          </p:cNvCxnSpPr>
          <p:nvPr/>
        </p:nvCxnSpPr>
        <p:spPr>
          <a:xfrm flipH="1">
            <a:off x="1970882" y="3500338"/>
            <a:ext cx="504031" cy="9001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3" idx="4"/>
            <a:endCxn id="7" idx="0"/>
          </p:cNvCxnSpPr>
          <p:nvPr/>
        </p:nvCxnSpPr>
        <p:spPr>
          <a:xfrm>
            <a:off x="2474913" y="3500338"/>
            <a:ext cx="493712" cy="9001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5" idx="4"/>
            <a:endCxn id="8" idx="0"/>
          </p:cNvCxnSpPr>
          <p:nvPr/>
        </p:nvCxnSpPr>
        <p:spPr>
          <a:xfrm flipH="1">
            <a:off x="6102350" y="3463826"/>
            <a:ext cx="439738" cy="9366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5" idx="4"/>
            <a:endCxn id="9" idx="0"/>
          </p:cNvCxnSpPr>
          <p:nvPr/>
        </p:nvCxnSpPr>
        <p:spPr>
          <a:xfrm>
            <a:off x="6543675" y="3463826"/>
            <a:ext cx="576263" cy="9366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1412875" y="5408512"/>
            <a:ext cx="179388" cy="19820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376488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545138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408738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561263" y="5408513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2" name="直線接點 21"/>
          <p:cNvCxnSpPr>
            <a:stCxn id="6" idx="3"/>
            <a:endCxn id="17" idx="0"/>
          </p:cNvCxnSpPr>
          <p:nvPr/>
        </p:nvCxnSpPr>
        <p:spPr>
          <a:xfrm flipH="1">
            <a:off x="1502569" y="4569627"/>
            <a:ext cx="404890" cy="8388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3"/>
            <a:endCxn id="18" idx="0"/>
          </p:cNvCxnSpPr>
          <p:nvPr/>
        </p:nvCxnSpPr>
        <p:spPr>
          <a:xfrm>
            <a:off x="1907459" y="4569627"/>
            <a:ext cx="558723" cy="83888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8" idx="3"/>
            <a:endCxn id="19" idx="0"/>
          </p:cNvCxnSpPr>
          <p:nvPr/>
        </p:nvCxnSpPr>
        <p:spPr>
          <a:xfrm flipH="1">
            <a:off x="5634038" y="4552851"/>
            <a:ext cx="404812" cy="8556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8" idx="3"/>
            <a:endCxn id="20" idx="0"/>
          </p:cNvCxnSpPr>
          <p:nvPr/>
        </p:nvCxnSpPr>
        <p:spPr>
          <a:xfrm>
            <a:off x="6038850" y="4552851"/>
            <a:ext cx="460375" cy="8556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9" idx="5"/>
            <a:endCxn id="21" idx="0"/>
          </p:cNvCxnSpPr>
          <p:nvPr/>
        </p:nvCxnSpPr>
        <p:spPr>
          <a:xfrm>
            <a:off x="7181850" y="4552851"/>
            <a:ext cx="468313" cy="8556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字方塊 40"/>
          <p:cNvSpPr txBox="1">
            <a:spLocks noChangeArrowheads="1"/>
          </p:cNvSpPr>
          <p:nvPr/>
        </p:nvSpPr>
        <p:spPr bwMode="auto">
          <a:xfrm>
            <a:off x="2492375" y="2744688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8" name="文字方塊 42"/>
          <p:cNvSpPr txBox="1">
            <a:spLocks noChangeArrowheads="1"/>
          </p:cNvSpPr>
          <p:nvPr/>
        </p:nvSpPr>
        <p:spPr bwMode="auto">
          <a:xfrm>
            <a:off x="1966537" y="3714044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29" name="文字方塊 46"/>
          <p:cNvSpPr txBox="1">
            <a:spLocks noChangeArrowheads="1"/>
          </p:cNvSpPr>
          <p:nvPr/>
        </p:nvSpPr>
        <p:spPr bwMode="auto">
          <a:xfrm>
            <a:off x="1319213" y="4797326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0" name="文字方塊 51"/>
          <p:cNvSpPr txBox="1">
            <a:spLocks noChangeArrowheads="1"/>
          </p:cNvSpPr>
          <p:nvPr/>
        </p:nvSpPr>
        <p:spPr bwMode="auto">
          <a:xfrm>
            <a:off x="5624876" y="2744688"/>
            <a:ext cx="37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1" name="文字方塊 53"/>
          <p:cNvSpPr txBox="1">
            <a:spLocks noChangeArrowheads="1"/>
          </p:cNvSpPr>
          <p:nvPr/>
        </p:nvSpPr>
        <p:spPr bwMode="auto">
          <a:xfrm>
            <a:off x="6011863" y="370275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2" name="文字方塊 55"/>
          <p:cNvSpPr txBox="1">
            <a:spLocks noChangeArrowheads="1"/>
          </p:cNvSpPr>
          <p:nvPr/>
        </p:nvSpPr>
        <p:spPr bwMode="auto">
          <a:xfrm>
            <a:off x="5576044" y="4837013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3" name="文字方塊 58"/>
          <p:cNvSpPr txBox="1">
            <a:spLocks noChangeArrowheads="1"/>
          </p:cNvSpPr>
          <p:nvPr/>
        </p:nvSpPr>
        <p:spPr bwMode="auto">
          <a:xfrm>
            <a:off x="7142163" y="4835426"/>
            <a:ext cx="30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cxnSp>
        <p:nvCxnSpPr>
          <p:cNvPr id="34" name="直線接點 33"/>
          <p:cNvCxnSpPr>
            <a:stCxn id="2" idx="7"/>
            <a:endCxn id="38" idx="4"/>
          </p:cNvCxnSpPr>
          <p:nvPr/>
        </p:nvCxnSpPr>
        <p:spPr>
          <a:xfrm flipV="1">
            <a:off x="3151188" y="1592163"/>
            <a:ext cx="1231900" cy="8810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endCxn id="38" idx="4"/>
          </p:cNvCxnSpPr>
          <p:nvPr/>
        </p:nvCxnSpPr>
        <p:spPr>
          <a:xfrm flipH="1" flipV="1">
            <a:off x="4383088" y="1592163"/>
            <a:ext cx="1665287" cy="8810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文字方塊 64"/>
          <p:cNvSpPr txBox="1">
            <a:spLocks noChangeArrowheads="1"/>
          </p:cNvSpPr>
          <p:nvPr/>
        </p:nvSpPr>
        <p:spPr bwMode="auto">
          <a:xfrm>
            <a:off x="3519488" y="1663601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7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7" name="文字方塊 65"/>
          <p:cNvSpPr txBox="1">
            <a:spLocks noChangeArrowheads="1"/>
          </p:cNvSpPr>
          <p:nvPr/>
        </p:nvSpPr>
        <p:spPr bwMode="auto">
          <a:xfrm>
            <a:off x="5040313" y="1663601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8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4292600" y="1412776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005263" y="2420838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0" name="直線接點 39"/>
          <p:cNvCxnSpPr>
            <a:stCxn id="38" idx="4"/>
            <a:endCxn id="39" idx="0"/>
          </p:cNvCxnSpPr>
          <p:nvPr/>
        </p:nvCxnSpPr>
        <p:spPr>
          <a:xfrm flipH="1">
            <a:off x="4095750" y="1592163"/>
            <a:ext cx="287338" cy="8286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4797425" y="2420838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2" name="直線接點 41"/>
          <p:cNvCxnSpPr>
            <a:stCxn id="38" idx="4"/>
            <a:endCxn id="41" idx="0"/>
          </p:cNvCxnSpPr>
          <p:nvPr/>
        </p:nvCxnSpPr>
        <p:spPr>
          <a:xfrm>
            <a:off x="4383088" y="1592163"/>
            <a:ext cx="503237" cy="8286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4356100" y="33209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040313" y="4400451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3708400" y="4400451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6" name="直線接點 45"/>
          <p:cNvCxnSpPr>
            <a:stCxn id="41" idx="4"/>
            <a:endCxn id="43" idx="0"/>
          </p:cNvCxnSpPr>
          <p:nvPr/>
        </p:nvCxnSpPr>
        <p:spPr>
          <a:xfrm flipH="1">
            <a:off x="4445000" y="2600226"/>
            <a:ext cx="442913" cy="7207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43" idx="4"/>
            <a:endCxn id="45" idx="7"/>
          </p:cNvCxnSpPr>
          <p:nvPr/>
        </p:nvCxnSpPr>
        <p:spPr>
          <a:xfrm flipH="1">
            <a:off x="3860800" y="3500338"/>
            <a:ext cx="584200" cy="9271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43" idx="4"/>
            <a:endCxn id="44" idx="0"/>
          </p:cNvCxnSpPr>
          <p:nvPr/>
        </p:nvCxnSpPr>
        <p:spPr>
          <a:xfrm>
            <a:off x="4445000" y="3500338"/>
            <a:ext cx="685800" cy="9001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文字方塊 97"/>
          <p:cNvSpPr txBox="1">
            <a:spLocks noChangeArrowheads="1"/>
          </p:cNvSpPr>
          <p:nvPr/>
        </p:nvSpPr>
        <p:spPr bwMode="auto">
          <a:xfrm>
            <a:off x="3898106" y="1873210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0" name="文字方塊 99"/>
          <p:cNvSpPr txBox="1">
            <a:spLocks noChangeArrowheads="1"/>
          </p:cNvSpPr>
          <p:nvPr/>
        </p:nvSpPr>
        <p:spPr bwMode="auto">
          <a:xfrm>
            <a:off x="4598783" y="2785169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1" name="文字方塊 100"/>
          <p:cNvSpPr txBox="1">
            <a:spLocks noChangeArrowheads="1"/>
          </p:cNvSpPr>
          <p:nvPr/>
        </p:nvSpPr>
        <p:spPr bwMode="auto">
          <a:xfrm>
            <a:off x="3770635" y="37479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6028464" y="2457525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3" name="文字方塊 51"/>
          <p:cNvSpPr txBox="1">
            <a:spLocks noChangeArrowheads="1"/>
          </p:cNvSpPr>
          <p:nvPr/>
        </p:nvSpPr>
        <p:spPr bwMode="auto">
          <a:xfrm>
            <a:off x="6280876" y="2744688"/>
            <a:ext cx="37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1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6804275" y="370275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5" name="文字方塊 55"/>
          <p:cNvSpPr txBox="1">
            <a:spLocks noChangeArrowheads="1"/>
          </p:cNvSpPr>
          <p:nvPr/>
        </p:nvSpPr>
        <p:spPr bwMode="auto">
          <a:xfrm>
            <a:off x="6249444" y="4837013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latin typeface="Calibri" pitchFamily="34" charset="0"/>
              </a:rPr>
              <a:t>3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6" name="文字方塊 46"/>
          <p:cNvSpPr txBox="1">
            <a:spLocks noChangeArrowheads="1"/>
          </p:cNvSpPr>
          <p:nvPr/>
        </p:nvSpPr>
        <p:spPr bwMode="auto">
          <a:xfrm>
            <a:off x="2090164" y="479653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7" name="文字方塊 42"/>
          <p:cNvSpPr txBox="1">
            <a:spLocks noChangeArrowheads="1"/>
          </p:cNvSpPr>
          <p:nvPr/>
        </p:nvSpPr>
        <p:spPr bwMode="auto">
          <a:xfrm>
            <a:off x="2720839" y="3714044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8" name="文字方塊 97"/>
          <p:cNvSpPr txBox="1">
            <a:spLocks noChangeArrowheads="1"/>
          </p:cNvSpPr>
          <p:nvPr/>
        </p:nvSpPr>
        <p:spPr bwMode="auto">
          <a:xfrm>
            <a:off x="4599781" y="1873210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59" name="文字方塊 100"/>
          <p:cNvSpPr txBox="1">
            <a:spLocks noChangeArrowheads="1"/>
          </p:cNvSpPr>
          <p:nvPr/>
        </p:nvSpPr>
        <p:spPr bwMode="auto">
          <a:xfrm>
            <a:off x="4769145" y="37479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6</a:t>
            </a:r>
            <a:endParaRPr kumimoji="0"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92289"/>
            <a:ext cx="8229600" cy="312494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Previous Results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Main Results</a:t>
            </a:r>
          </a:p>
        </p:txBody>
      </p:sp>
    </p:spTree>
    <p:extLst>
      <p:ext uri="{BB962C8B-B14F-4D97-AF65-F5344CB8AC3E}">
        <p14:creationId xmlns:p14="http://schemas.microsoft.com/office/powerpoint/2010/main" val="35016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6120680"/>
              </a:xfrm>
            </p:spPr>
            <p:txBody>
              <a:bodyPr/>
              <a:lstStyle/>
              <a:p>
                <a:r>
                  <a:rPr lang="en-US" altLang="zh-TW" dirty="0" smtClean="0"/>
                  <a:t>Example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</a:rPr>
                      <m:t>□</m:t>
                    </m:r>
                    <m:box>
                      <m:boxPr>
                        <m:ctrlPr>
                          <a:rPr lang="en-US" altLang="zh-TW" i="1">
                            <a:latin typeface="Cambria Math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</m:box>
                      </m:e>
                    </m:box>
                    <m:r>
                      <a:rPr lang="en-US" altLang="zh-TW" i="1">
                        <a:latin typeface="Cambria Math"/>
                      </a:rPr>
                      <m:t>, </m:t>
                    </m:r>
                    <m:r>
                      <a:rPr lang="en-US" altLang="zh-TW" i="1">
                        <a:latin typeface="Cambria Math"/>
                      </a:rPr>
                      <m:t>𝑐𝑒𝑛𝑡𝑒𝑟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𝑣𝑒𝑟𝑡𝑒𝑥</m:t>
                    </m:r>
                    <m:r>
                      <a:rPr lang="en-US" altLang="zh-TW" i="1">
                        <a:latin typeface="Cambria Math"/>
                      </a:rPr>
                      <m:t>.)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6120680"/>
              </a:xfrm>
              <a:blipFill rotWithShape="1">
                <a:blip r:embed="rId3"/>
                <a:stretch>
                  <a:fillRect l="-889" t="-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997200" y="3119438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021388" y="3119438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384425" y="3992563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61025" y="399256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453188" y="3956050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881188" y="5072063"/>
            <a:ext cx="179387" cy="19820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878138" y="5072063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011863" y="5072063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029450" y="507206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3" name="直線接點 12"/>
          <p:cNvCxnSpPr>
            <a:stCxn id="4" idx="4"/>
            <a:endCxn id="6" idx="7"/>
          </p:cNvCxnSpPr>
          <p:nvPr/>
        </p:nvCxnSpPr>
        <p:spPr>
          <a:xfrm flipH="1">
            <a:off x="2538413" y="3298825"/>
            <a:ext cx="549275" cy="719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4"/>
            <a:endCxn id="7" idx="7"/>
          </p:cNvCxnSpPr>
          <p:nvPr/>
        </p:nvCxnSpPr>
        <p:spPr>
          <a:xfrm flipH="1">
            <a:off x="5815013" y="3298825"/>
            <a:ext cx="296862" cy="719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5" idx="4"/>
            <a:endCxn id="8" idx="1"/>
          </p:cNvCxnSpPr>
          <p:nvPr/>
        </p:nvCxnSpPr>
        <p:spPr>
          <a:xfrm>
            <a:off x="6111875" y="3298825"/>
            <a:ext cx="368300" cy="6842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6" idx="4"/>
            <a:endCxn id="9" idx="0"/>
          </p:cNvCxnSpPr>
          <p:nvPr/>
        </p:nvCxnSpPr>
        <p:spPr>
          <a:xfrm flipH="1">
            <a:off x="1970882" y="4171950"/>
            <a:ext cx="504031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6" idx="4"/>
            <a:endCxn id="10" idx="0"/>
          </p:cNvCxnSpPr>
          <p:nvPr/>
        </p:nvCxnSpPr>
        <p:spPr>
          <a:xfrm>
            <a:off x="2474913" y="4171950"/>
            <a:ext cx="493712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8" idx="4"/>
            <a:endCxn id="11" idx="0"/>
          </p:cNvCxnSpPr>
          <p:nvPr/>
        </p:nvCxnSpPr>
        <p:spPr>
          <a:xfrm flipH="1">
            <a:off x="6102350" y="4135438"/>
            <a:ext cx="439738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8" idx="4"/>
            <a:endCxn id="12" idx="0"/>
          </p:cNvCxnSpPr>
          <p:nvPr/>
        </p:nvCxnSpPr>
        <p:spPr>
          <a:xfrm>
            <a:off x="6543675" y="4135438"/>
            <a:ext cx="576263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1412875" y="6080124"/>
            <a:ext cx="179388" cy="19820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376488" y="6080125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545138" y="6080125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408738" y="6080125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7561263" y="6080125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5" name="直線接點 24"/>
          <p:cNvCxnSpPr>
            <a:stCxn id="9" idx="3"/>
            <a:endCxn id="20" idx="0"/>
          </p:cNvCxnSpPr>
          <p:nvPr/>
        </p:nvCxnSpPr>
        <p:spPr>
          <a:xfrm flipH="1">
            <a:off x="1502569" y="5241239"/>
            <a:ext cx="404890" cy="838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9" idx="3"/>
            <a:endCxn id="21" idx="0"/>
          </p:cNvCxnSpPr>
          <p:nvPr/>
        </p:nvCxnSpPr>
        <p:spPr>
          <a:xfrm>
            <a:off x="1907459" y="5241239"/>
            <a:ext cx="558723" cy="8388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11" idx="3"/>
            <a:endCxn id="22" idx="0"/>
          </p:cNvCxnSpPr>
          <p:nvPr/>
        </p:nvCxnSpPr>
        <p:spPr>
          <a:xfrm flipH="1">
            <a:off x="5634038" y="5224463"/>
            <a:ext cx="404812" cy="855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1" idx="3"/>
            <a:endCxn id="23" idx="0"/>
          </p:cNvCxnSpPr>
          <p:nvPr/>
        </p:nvCxnSpPr>
        <p:spPr>
          <a:xfrm>
            <a:off x="6038850" y="5224463"/>
            <a:ext cx="460375" cy="855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12" idx="5"/>
            <a:endCxn id="24" idx="0"/>
          </p:cNvCxnSpPr>
          <p:nvPr/>
        </p:nvCxnSpPr>
        <p:spPr>
          <a:xfrm>
            <a:off x="7181850" y="5224463"/>
            <a:ext cx="468313" cy="855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文字方塊 40"/>
          <p:cNvSpPr txBox="1">
            <a:spLocks noChangeArrowheads="1"/>
          </p:cNvSpPr>
          <p:nvPr/>
        </p:nvSpPr>
        <p:spPr bwMode="auto">
          <a:xfrm>
            <a:off x="2492375" y="3416300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1" name="文字方塊 42"/>
          <p:cNvSpPr txBox="1">
            <a:spLocks noChangeArrowheads="1"/>
          </p:cNvSpPr>
          <p:nvPr/>
        </p:nvSpPr>
        <p:spPr bwMode="auto">
          <a:xfrm>
            <a:off x="2322513" y="4292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2" name="文字方塊 46"/>
          <p:cNvSpPr txBox="1">
            <a:spLocks noChangeArrowheads="1"/>
          </p:cNvSpPr>
          <p:nvPr/>
        </p:nvSpPr>
        <p:spPr bwMode="auto">
          <a:xfrm>
            <a:off x="1751013" y="546893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" name="文字方塊 51"/>
          <p:cNvSpPr txBox="1">
            <a:spLocks noChangeArrowheads="1"/>
          </p:cNvSpPr>
          <p:nvPr/>
        </p:nvSpPr>
        <p:spPr bwMode="auto">
          <a:xfrm>
            <a:off x="5921375" y="3416300"/>
            <a:ext cx="37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4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4" name="文字方塊 53"/>
          <p:cNvSpPr txBox="1">
            <a:spLocks noChangeArrowheads="1"/>
          </p:cNvSpPr>
          <p:nvPr/>
        </p:nvSpPr>
        <p:spPr bwMode="auto">
          <a:xfrm>
            <a:off x="6372225" y="4221163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5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5" name="文字方塊 55"/>
          <p:cNvSpPr txBox="1">
            <a:spLocks noChangeArrowheads="1"/>
          </p:cNvSpPr>
          <p:nvPr/>
        </p:nvSpPr>
        <p:spPr bwMode="auto">
          <a:xfrm>
            <a:off x="5935663" y="5508625"/>
            <a:ext cx="29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6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6" name="文字方塊 58"/>
          <p:cNvSpPr txBox="1">
            <a:spLocks noChangeArrowheads="1"/>
          </p:cNvSpPr>
          <p:nvPr/>
        </p:nvSpPr>
        <p:spPr bwMode="auto">
          <a:xfrm>
            <a:off x="7142163" y="5507038"/>
            <a:ext cx="30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6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37" name="直線接點 36"/>
          <p:cNvCxnSpPr>
            <a:stCxn id="4" idx="7"/>
            <a:endCxn id="42" idx="4"/>
          </p:cNvCxnSpPr>
          <p:nvPr/>
        </p:nvCxnSpPr>
        <p:spPr>
          <a:xfrm flipV="1">
            <a:off x="3151188" y="2263775"/>
            <a:ext cx="1231900" cy="881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5" idx="1"/>
            <a:endCxn id="42" idx="4"/>
          </p:cNvCxnSpPr>
          <p:nvPr/>
        </p:nvCxnSpPr>
        <p:spPr>
          <a:xfrm flipH="1" flipV="1">
            <a:off x="4383088" y="2263775"/>
            <a:ext cx="1665287" cy="881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文字方塊 64"/>
          <p:cNvSpPr txBox="1">
            <a:spLocks noChangeArrowheads="1"/>
          </p:cNvSpPr>
          <p:nvPr/>
        </p:nvSpPr>
        <p:spPr bwMode="auto">
          <a:xfrm>
            <a:off x="3519488" y="23352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文字方塊 65"/>
          <p:cNvSpPr txBox="1">
            <a:spLocks noChangeArrowheads="1"/>
          </p:cNvSpPr>
          <p:nvPr/>
        </p:nvSpPr>
        <p:spPr bwMode="auto">
          <a:xfrm>
            <a:off x="5040313" y="2335213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8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文字方塊 66"/>
          <p:cNvSpPr txBox="1">
            <a:spLocks noChangeArrowheads="1"/>
          </p:cNvSpPr>
          <p:nvPr/>
        </p:nvSpPr>
        <p:spPr bwMode="auto">
          <a:xfrm>
            <a:off x="2266950" y="334803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292600" y="2084388"/>
            <a:ext cx="180975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4005263" y="3092450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4" name="直線接點 43"/>
          <p:cNvCxnSpPr>
            <a:stCxn id="42" idx="4"/>
            <a:endCxn id="43" idx="0"/>
          </p:cNvCxnSpPr>
          <p:nvPr/>
        </p:nvCxnSpPr>
        <p:spPr>
          <a:xfrm flipH="1">
            <a:off x="4095750" y="2263775"/>
            <a:ext cx="287338" cy="828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橢圓 44"/>
          <p:cNvSpPr/>
          <p:nvPr/>
        </p:nvSpPr>
        <p:spPr>
          <a:xfrm>
            <a:off x="4797425" y="3092450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6" name="直線接點 45"/>
          <p:cNvCxnSpPr>
            <a:stCxn id="42" idx="4"/>
            <a:endCxn id="45" idx="0"/>
          </p:cNvCxnSpPr>
          <p:nvPr/>
        </p:nvCxnSpPr>
        <p:spPr>
          <a:xfrm>
            <a:off x="4383088" y="2263775"/>
            <a:ext cx="503237" cy="828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4356100" y="399256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040313" y="5072063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708400" y="507206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0" name="直線接點 49"/>
          <p:cNvCxnSpPr>
            <a:stCxn id="45" idx="4"/>
            <a:endCxn id="47" idx="0"/>
          </p:cNvCxnSpPr>
          <p:nvPr/>
        </p:nvCxnSpPr>
        <p:spPr>
          <a:xfrm flipH="1">
            <a:off x="4445000" y="3271838"/>
            <a:ext cx="442913" cy="720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7" idx="4"/>
            <a:endCxn id="49" idx="7"/>
          </p:cNvCxnSpPr>
          <p:nvPr/>
        </p:nvCxnSpPr>
        <p:spPr>
          <a:xfrm flipH="1">
            <a:off x="3860800" y="4171950"/>
            <a:ext cx="584200" cy="927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47" idx="4"/>
            <a:endCxn id="48" idx="0"/>
          </p:cNvCxnSpPr>
          <p:nvPr/>
        </p:nvCxnSpPr>
        <p:spPr>
          <a:xfrm>
            <a:off x="4445000" y="4171950"/>
            <a:ext cx="685800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文字方塊 97"/>
          <p:cNvSpPr txBox="1">
            <a:spLocks noChangeArrowheads="1"/>
          </p:cNvSpPr>
          <p:nvPr/>
        </p:nvSpPr>
        <p:spPr bwMode="auto">
          <a:xfrm>
            <a:off x="4241800" y="2433638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4" name="文字方塊 99"/>
          <p:cNvSpPr txBox="1">
            <a:spLocks noChangeArrowheads="1"/>
          </p:cNvSpPr>
          <p:nvPr/>
        </p:nvSpPr>
        <p:spPr bwMode="auto">
          <a:xfrm>
            <a:off x="4508500" y="3641725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5" name="文字方塊 100"/>
          <p:cNvSpPr txBox="1">
            <a:spLocks noChangeArrowheads="1"/>
          </p:cNvSpPr>
          <p:nvPr/>
        </p:nvSpPr>
        <p:spPr bwMode="auto">
          <a:xfrm>
            <a:off x="4238625" y="44672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56" name="直線接點 55"/>
          <p:cNvCxnSpPr>
            <a:stCxn id="4" idx="0"/>
          </p:cNvCxnSpPr>
          <p:nvPr/>
        </p:nvCxnSpPr>
        <p:spPr>
          <a:xfrm flipH="1" flipV="1">
            <a:off x="3068638" y="2119313"/>
            <a:ext cx="19050" cy="1000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endCxn id="62" idx="4"/>
          </p:cNvCxnSpPr>
          <p:nvPr/>
        </p:nvCxnSpPr>
        <p:spPr>
          <a:xfrm flipV="1">
            <a:off x="4376738" y="1306513"/>
            <a:ext cx="6350" cy="777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 flipV="1">
            <a:off x="6092825" y="2119313"/>
            <a:ext cx="19050" cy="1000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文字方塊 109"/>
          <p:cNvSpPr txBox="1">
            <a:spLocks noChangeArrowheads="1"/>
          </p:cNvSpPr>
          <p:nvPr/>
        </p:nvSpPr>
        <p:spPr bwMode="auto">
          <a:xfrm>
            <a:off x="2747963" y="240823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0" name="文字方塊 110"/>
          <p:cNvSpPr txBox="1">
            <a:spLocks noChangeArrowheads="1"/>
          </p:cNvSpPr>
          <p:nvPr/>
        </p:nvSpPr>
        <p:spPr bwMode="auto">
          <a:xfrm>
            <a:off x="4346575" y="1646238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8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" name="文字方塊 113"/>
          <p:cNvSpPr txBox="1">
            <a:spLocks noChangeArrowheads="1"/>
          </p:cNvSpPr>
          <p:nvPr/>
        </p:nvSpPr>
        <p:spPr bwMode="auto">
          <a:xfrm>
            <a:off x="6049963" y="2724150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4292600" y="1125538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2978150" y="1938338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4030663" y="1912938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4795838" y="191611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6" name="橢圓 65"/>
          <p:cNvSpPr/>
          <p:nvPr/>
        </p:nvSpPr>
        <p:spPr>
          <a:xfrm>
            <a:off x="6011863" y="1925638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67" name="直線接點 66"/>
          <p:cNvCxnSpPr>
            <a:stCxn id="62" idx="4"/>
            <a:endCxn id="64" idx="0"/>
          </p:cNvCxnSpPr>
          <p:nvPr/>
        </p:nvCxnSpPr>
        <p:spPr>
          <a:xfrm flipH="1">
            <a:off x="4121150" y="1306513"/>
            <a:ext cx="261938" cy="6064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62" idx="4"/>
            <a:endCxn id="65" idx="0"/>
          </p:cNvCxnSpPr>
          <p:nvPr/>
        </p:nvCxnSpPr>
        <p:spPr>
          <a:xfrm>
            <a:off x="4383088" y="1306513"/>
            <a:ext cx="503237" cy="609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62" idx="4"/>
            <a:endCxn id="63" idx="6"/>
          </p:cNvCxnSpPr>
          <p:nvPr/>
        </p:nvCxnSpPr>
        <p:spPr>
          <a:xfrm flipH="1">
            <a:off x="3159125" y="1306513"/>
            <a:ext cx="1223963" cy="7223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62" idx="4"/>
            <a:endCxn id="66" idx="3"/>
          </p:cNvCxnSpPr>
          <p:nvPr/>
        </p:nvCxnSpPr>
        <p:spPr>
          <a:xfrm>
            <a:off x="4383088" y="1306513"/>
            <a:ext cx="1655762" cy="7747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4" idx="4"/>
            <a:endCxn id="43" idx="0"/>
          </p:cNvCxnSpPr>
          <p:nvPr/>
        </p:nvCxnSpPr>
        <p:spPr>
          <a:xfrm flipH="1">
            <a:off x="4094163" y="2093913"/>
            <a:ext cx="26987" cy="9985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5" idx="4"/>
            <a:endCxn id="45" idx="0"/>
          </p:cNvCxnSpPr>
          <p:nvPr/>
        </p:nvCxnSpPr>
        <p:spPr>
          <a:xfrm>
            <a:off x="4886325" y="2097088"/>
            <a:ext cx="1588" cy="9953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2389188" y="283051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1908175" y="3679825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75" name="橢圓 74"/>
          <p:cNvSpPr/>
          <p:nvPr/>
        </p:nvSpPr>
        <p:spPr>
          <a:xfrm>
            <a:off x="2887663" y="3679825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76" name="直線接點 75"/>
          <p:cNvCxnSpPr>
            <a:stCxn id="73" idx="4"/>
            <a:endCxn id="74" idx="0"/>
          </p:cNvCxnSpPr>
          <p:nvPr/>
        </p:nvCxnSpPr>
        <p:spPr>
          <a:xfrm flipH="1">
            <a:off x="1998663" y="3011488"/>
            <a:ext cx="481012" cy="6683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73" idx="4"/>
            <a:endCxn id="75" idx="0"/>
          </p:cNvCxnSpPr>
          <p:nvPr/>
        </p:nvCxnSpPr>
        <p:spPr>
          <a:xfrm>
            <a:off x="2479675" y="3011488"/>
            <a:ext cx="498475" cy="6683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73" idx="4"/>
            <a:endCxn id="6" idx="0"/>
          </p:cNvCxnSpPr>
          <p:nvPr/>
        </p:nvCxnSpPr>
        <p:spPr>
          <a:xfrm flipH="1">
            <a:off x="2474913" y="3011488"/>
            <a:ext cx="4762" cy="9810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74" idx="4"/>
            <a:endCxn id="9" idx="0"/>
          </p:cNvCxnSpPr>
          <p:nvPr/>
        </p:nvCxnSpPr>
        <p:spPr>
          <a:xfrm flipH="1">
            <a:off x="1970882" y="3860800"/>
            <a:ext cx="27781" cy="12112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75" idx="4"/>
            <a:endCxn id="10" idx="0"/>
          </p:cNvCxnSpPr>
          <p:nvPr/>
        </p:nvCxnSpPr>
        <p:spPr>
          <a:xfrm flipH="1">
            <a:off x="2968625" y="3860800"/>
            <a:ext cx="9525" cy="12112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63" idx="4"/>
            <a:endCxn id="73" idx="0"/>
          </p:cNvCxnSpPr>
          <p:nvPr/>
        </p:nvCxnSpPr>
        <p:spPr>
          <a:xfrm flipH="1">
            <a:off x="2479675" y="2119313"/>
            <a:ext cx="588963" cy="711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橢圓 81"/>
          <p:cNvSpPr/>
          <p:nvPr/>
        </p:nvSpPr>
        <p:spPr>
          <a:xfrm>
            <a:off x="2384425" y="47926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83" name="橢圓 82"/>
          <p:cNvSpPr/>
          <p:nvPr/>
        </p:nvSpPr>
        <p:spPr>
          <a:xfrm>
            <a:off x="1412875" y="4778375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84" name="直線接點 83"/>
          <p:cNvCxnSpPr>
            <a:stCxn id="74" idx="4"/>
            <a:endCxn id="83" idx="0"/>
          </p:cNvCxnSpPr>
          <p:nvPr/>
        </p:nvCxnSpPr>
        <p:spPr>
          <a:xfrm flipH="1">
            <a:off x="1503363" y="3860800"/>
            <a:ext cx="495300" cy="9175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接點 84"/>
          <p:cNvCxnSpPr>
            <a:stCxn id="74" idx="4"/>
            <a:endCxn id="82" idx="0"/>
          </p:cNvCxnSpPr>
          <p:nvPr/>
        </p:nvCxnSpPr>
        <p:spPr>
          <a:xfrm>
            <a:off x="1998663" y="3860800"/>
            <a:ext cx="476250" cy="9318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線接點 85"/>
          <p:cNvCxnSpPr>
            <a:stCxn id="82" idx="4"/>
            <a:endCxn id="21" idx="0"/>
          </p:cNvCxnSpPr>
          <p:nvPr/>
        </p:nvCxnSpPr>
        <p:spPr>
          <a:xfrm flipH="1">
            <a:off x="2465388" y="4973638"/>
            <a:ext cx="9525" cy="1106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線接點 86"/>
          <p:cNvCxnSpPr>
            <a:stCxn id="83" idx="4"/>
            <a:endCxn id="20" idx="0"/>
          </p:cNvCxnSpPr>
          <p:nvPr/>
        </p:nvCxnSpPr>
        <p:spPr>
          <a:xfrm flipH="1">
            <a:off x="1502569" y="4959350"/>
            <a:ext cx="794" cy="11207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4383088" y="2924175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89" name="橢圓 88"/>
          <p:cNvSpPr/>
          <p:nvPr/>
        </p:nvSpPr>
        <p:spPr>
          <a:xfrm>
            <a:off x="5038725" y="40052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90" name="橢圓 89"/>
          <p:cNvSpPr/>
          <p:nvPr/>
        </p:nvSpPr>
        <p:spPr>
          <a:xfrm>
            <a:off x="3779838" y="39925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91" name="直線接點 90"/>
          <p:cNvCxnSpPr>
            <a:stCxn id="65" idx="4"/>
            <a:endCxn id="88" idx="0"/>
          </p:cNvCxnSpPr>
          <p:nvPr/>
        </p:nvCxnSpPr>
        <p:spPr>
          <a:xfrm flipH="1">
            <a:off x="4473575" y="2097088"/>
            <a:ext cx="412750" cy="8270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線接點 91"/>
          <p:cNvCxnSpPr>
            <a:stCxn id="88" idx="4"/>
            <a:endCxn id="90" idx="0"/>
          </p:cNvCxnSpPr>
          <p:nvPr/>
        </p:nvCxnSpPr>
        <p:spPr>
          <a:xfrm flipH="1">
            <a:off x="3870325" y="3105150"/>
            <a:ext cx="603250" cy="8874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線接點 92"/>
          <p:cNvCxnSpPr>
            <a:stCxn id="88" idx="4"/>
            <a:endCxn id="89" idx="0"/>
          </p:cNvCxnSpPr>
          <p:nvPr/>
        </p:nvCxnSpPr>
        <p:spPr>
          <a:xfrm>
            <a:off x="4473575" y="3105150"/>
            <a:ext cx="655638" cy="9001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直線接點 93"/>
          <p:cNvCxnSpPr>
            <a:stCxn id="88" idx="4"/>
            <a:endCxn id="47" idx="0"/>
          </p:cNvCxnSpPr>
          <p:nvPr/>
        </p:nvCxnSpPr>
        <p:spPr>
          <a:xfrm flipH="1">
            <a:off x="4446588" y="3105150"/>
            <a:ext cx="26987" cy="8874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直線接點 94"/>
          <p:cNvCxnSpPr>
            <a:stCxn id="90" idx="4"/>
            <a:endCxn id="49" idx="7"/>
          </p:cNvCxnSpPr>
          <p:nvPr/>
        </p:nvCxnSpPr>
        <p:spPr>
          <a:xfrm flipH="1">
            <a:off x="3860800" y="4173538"/>
            <a:ext cx="9525" cy="925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直線接點 95"/>
          <p:cNvCxnSpPr>
            <a:stCxn id="89" idx="4"/>
            <a:endCxn id="48" idx="0"/>
          </p:cNvCxnSpPr>
          <p:nvPr/>
        </p:nvCxnSpPr>
        <p:spPr>
          <a:xfrm>
            <a:off x="5129213" y="4186238"/>
            <a:ext cx="1587" cy="885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橢圓 96"/>
          <p:cNvSpPr/>
          <p:nvPr/>
        </p:nvSpPr>
        <p:spPr>
          <a:xfrm>
            <a:off x="5661025" y="32178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98" name="橢圓 97"/>
          <p:cNvSpPr/>
          <p:nvPr/>
        </p:nvSpPr>
        <p:spPr>
          <a:xfrm>
            <a:off x="6443663" y="32178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99" name="橢圓 98"/>
          <p:cNvSpPr/>
          <p:nvPr/>
        </p:nvSpPr>
        <p:spPr>
          <a:xfrm>
            <a:off x="6011863" y="40052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100" name="橢圓 99"/>
          <p:cNvSpPr/>
          <p:nvPr/>
        </p:nvSpPr>
        <p:spPr>
          <a:xfrm>
            <a:off x="7054850" y="4006850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5545138" y="4835525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6407150" y="4833938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103" name="橢圓 102"/>
          <p:cNvSpPr/>
          <p:nvPr/>
        </p:nvSpPr>
        <p:spPr>
          <a:xfrm>
            <a:off x="7559675" y="4832350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cxnSp>
        <p:nvCxnSpPr>
          <p:cNvPr id="104" name="直線接點 103"/>
          <p:cNvCxnSpPr>
            <a:stCxn id="66" idx="4"/>
            <a:endCxn id="97" idx="0"/>
          </p:cNvCxnSpPr>
          <p:nvPr/>
        </p:nvCxnSpPr>
        <p:spPr>
          <a:xfrm flipH="1">
            <a:off x="5751513" y="2106613"/>
            <a:ext cx="350837" cy="11112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直線接點 104"/>
          <p:cNvCxnSpPr>
            <a:stCxn id="66" idx="4"/>
            <a:endCxn id="98" idx="0"/>
          </p:cNvCxnSpPr>
          <p:nvPr/>
        </p:nvCxnSpPr>
        <p:spPr>
          <a:xfrm>
            <a:off x="6102350" y="2106613"/>
            <a:ext cx="431800" cy="11112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直線接點 105"/>
          <p:cNvCxnSpPr>
            <a:stCxn id="98" idx="4"/>
            <a:endCxn id="99" idx="0"/>
          </p:cNvCxnSpPr>
          <p:nvPr/>
        </p:nvCxnSpPr>
        <p:spPr>
          <a:xfrm flipH="1">
            <a:off x="6102350" y="3398838"/>
            <a:ext cx="431800" cy="6064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直線接點 106"/>
          <p:cNvCxnSpPr>
            <a:stCxn id="99" idx="4"/>
            <a:endCxn id="101" idx="0"/>
          </p:cNvCxnSpPr>
          <p:nvPr/>
        </p:nvCxnSpPr>
        <p:spPr>
          <a:xfrm flipH="1">
            <a:off x="5635625" y="4186238"/>
            <a:ext cx="466725" cy="6492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直線接點 107"/>
          <p:cNvCxnSpPr>
            <a:stCxn id="99" idx="4"/>
            <a:endCxn id="102" idx="0"/>
          </p:cNvCxnSpPr>
          <p:nvPr/>
        </p:nvCxnSpPr>
        <p:spPr>
          <a:xfrm>
            <a:off x="6102350" y="4186238"/>
            <a:ext cx="395288" cy="6477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直線接點 108"/>
          <p:cNvCxnSpPr>
            <a:stCxn id="98" idx="4"/>
            <a:endCxn id="100" idx="1"/>
          </p:cNvCxnSpPr>
          <p:nvPr/>
        </p:nvCxnSpPr>
        <p:spPr>
          <a:xfrm>
            <a:off x="6534150" y="3398838"/>
            <a:ext cx="547688" cy="6334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直線接點 109"/>
          <p:cNvCxnSpPr>
            <a:stCxn id="100" idx="5"/>
            <a:endCxn id="103" idx="0"/>
          </p:cNvCxnSpPr>
          <p:nvPr/>
        </p:nvCxnSpPr>
        <p:spPr>
          <a:xfrm>
            <a:off x="7210425" y="4160838"/>
            <a:ext cx="439738" cy="6715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直線接點 110"/>
          <p:cNvCxnSpPr>
            <a:stCxn id="98" idx="4"/>
            <a:endCxn id="8" idx="0"/>
          </p:cNvCxnSpPr>
          <p:nvPr/>
        </p:nvCxnSpPr>
        <p:spPr>
          <a:xfrm>
            <a:off x="6534150" y="3398838"/>
            <a:ext cx="7938" cy="5572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線接點 111"/>
          <p:cNvCxnSpPr>
            <a:stCxn id="99" idx="4"/>
            <a:endCxn id="11" idx="0"/>
          </p:cNvCxnSpPr>
          <p:nvPr/>
        </p:nvCxnSpPr>
        <p:spPr>
          <a:xfrm flipH="1">
            <a:off x="6102350" y="4186238"/>
            <a:ext cx="0" cy="885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直線接點 112"/>
          <p:cNvCxnSpPr>
            <a:stCxn id="101" idx="4"/>
            <a:endCxn id="22" idx="0"/>
          </p:cNvCxnSpPr>
          <p:nvPr/>
        </p:nvCxnSpPr>
        <p:spPr>
          <a:xfrm flipH="1">
            <a:off x="5634038" y="5016500"/>
            <a:ext cx="1587" cy="10636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直線接點 113"/>
          <p:cNvCxnSpPr>
            <a:stCxn id="102" idx="4"/>
            <a:endCxn id="23" idx="0"/>
          </p:cNvCxnSpPr>
          <p:nvPr/>
        </p:nvCxnSpPr>
        <p:spPr>
          <a:xfrm>
            <a:off x="6497638" y="5014913"/>
            <a:ext cx="1587" cy="10652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直線接點 114"/>
          <p:cNvCxnSpPr>
            <a:stCxn id="100" idx="4"/>
            <a:endCxn id="12" idx="0"/>
          </p:cNvCxnSpPr>
          <p:nvPr/>
        </p:nvCxnSpPr>
        <p:spPr>
          <a:xfrm flipH="1">
            <a:off x="7119938" y="4187825"/>
            <a:ext cx="25400" cy="884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直線接點 115"/>
          <p:cNvCxnSpPr>
            <a:stCxn id="103" idx="4"/>
            <a:endCxn id="24" idx="0"/>
          </p:cNvCxnSpPr>
          <p:nvPr/>
        </p:nvCxnSpPr>
        <p:spPr>
          <a:xfrm>
            <a:off x="7650163" y="5013325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97" idx="4"/>
            <a:endCxn id="7" idx="0"/>
          </p:cNvCxnSpPr>
          <p:nvPr/>
        </p:nvCxnSpPr>
        <p:spPr>
          <a:xfrm flipH="1">
            <a:off x="5751513" y="3398838"/>
            <a:ext cx="0" cy="593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文字方塊 191"/>
          <p:cNvSpPr txBox="1">
            <a:spLocks noChangeArrowheads="1"/>
          </p:cNvSpPr>
          <p:nvPr/>
        </p:nvSpPr>
        <p:spPr bwMode="auto">
          <a:xfrm>
            <a:off x="2916238" y="4235450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9" name="文字方塊 192"/>
          <p:cNvSpPr txBox="1">
            <a:spLocks noChangeArrowheads="1"/>
          </p:cNvSpPr>
          <p:nvPr/>
        </p:nvSpPr>
        <p:spPr bwMode="auto">
          <a:xfrm>
            <a:off x="1763713" y="4645025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0" name="文字方塊 193"/>
          <p:cNvSpPr txBox="1">
            <a:spLocks noChangeArrowheads="1"/>
          </p:cNvSpPr>
          <p:nvPr/>
        </p:nvSpPr>
        <p:spPr bwMode="auto">
          <a:xfrm>
            <a:off x="1268413" y="53324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1" name="文字方塊 194"/>
          <p:cNvSpPr txBox="1">
            <a:spLocks noChangeArrowheads="1"/>
          </p:cNvSpPr>
          <p:nvPr/>
        </p:nvSpPr>
        <p:spPr bwMode="auto">
          <a:xfrm>
            <a:off x="2411413" y="53355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" name="文字方塊 195"/>
          <p:cNvSpPr txBox="1">
            <a:spLocks noChangeArrowheads="1"/>
          </p:cNvSpPr>
          <p:nvPr/>
        </p:nvSpPr>
        <p:spPr bwMode="auto">
          <a:xfrm>
            <a:off x="3635375" y="422116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" name="文字方塊 196"/>
          <p:cNvSpPr txBox="1">
            <a:spLocks noChangeArrowheads="1"/>
          </p:cNvSpPr>
          <p:nvPr/>
        </p:nvSpPr>
        <p:spPr bwMode="auto">
          <a:xfrm>
            <a:off x="4211638" y="363696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4" name="文字方塊 197"/>
          <p:cNvSpPr txBox="1">
            <a:spLocks noChangeArrowheads="1"/>
          </p:cNvSpPr>
          <p:nvPr/>
        </p:nvSpPr>
        <p:spPr bwMode="auto">
          <a:xfrm>
            <a:off x="3856038" y="2665413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5" name="文字方塊 198"/>
          <p:cNvSpPr txBox="1">
            <a:spLocks noChangeArrowheads="1"/>
          </p:cNvSpPr>
          <p:nvPr/>
        </p:nvSpPr>
        <p:spPr bwMode="auto">
          <a:xfrm>
            <a:off x="4848225" y="263683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6" name="文字方塊 199"/>
          <p:cNvSpPr txBox="1">
            <a:spLocks noChangeArrowheads="1"/>
          </p:cNvSpPr>
          <p:nvPr/>
        </p:nvSpPr>
        <p:spPr bwMode="auto">
          <a:xfrm>
            <a:off x="5491163" y="3492500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7" name="文字方塊 202"/>
          <p:cNvSpPr txBox="1">
            <a:spLocks noChangeArrowheads="1"/>
          </p:cNvSpPr>
          <p:nvPr/>
        </p:nvSpPr>
        <p:spPr bwMode="auto">
          <a:xfrm>
            <a:off x="6516688" y="3527425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8" name="文字方塊 203"/>
          <p:cNvSpPr txBox="1">
            <a:spLocks noChangeArrowheads="1"/>
          </p:cNvSpPr>
          <p:nvPr/>
        </p:nvSpPr>
        <p:spPr bwMode="auto">
          <a:xfrm>
            <a:off x="5372100" y="52847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9" name="文字方塊 204"/>
          <p:cNvSpPr txBox="1">
            <a:spLocks noChangeArrowheads="1"/>
          </p:cNvSpPr>
          <p:nvPr/>
        </p:nvSpPr>
        <p:spPr bwMode="auto">
          <a:xfrm>
            <a:off x="5867400" y="44973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0" name="文字方塊 205"/>
          <p:cNvSpPr txBox="1">
            <a:spLocks noChangeArrowheads="1"/>
          </p:cNvSpPr>
          <p:nvPr/>
        </p:nvSpPr>
        <p:spPr bwMode="auto">
          <a:xfrm>
            <a:off x="6480175" y="528161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1" name="文字方塊 206"/>
          <p:cNvSpPr txBox="1">
            <a:spLocks noChangeArrowheads="1"/>
          </p:cNvSpPr>
          <p:nvPr/>
        </p:nvSpPr>
        <p:spPr bwMode="auto">
          <a:xfrm>
            <a:off x="7092950" y="4500563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2" name="文字方塊 208"/>
          <p:cNvSpPr txBox="1">
            <a:spLocks noChangeArrowheads="1"/>
          </p:cNvSpPr>
          <p:nvPr/>
        </p:nvSpPr>
        <p:spPr bwMode="auto">
          <a:xfrm>
            <a:off x="5084763" y="4235450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" name="文字方塊 209"/>
          <p:cNvSpPr txBox="1">
            <a:spLocks noChangeArrowheads="1"/>
          </p:cNvSpPr>
          <p:nvPr/>
        </p:nvSpPr>
        <p:spPr bwMode="auto">
          <a:xfrm>
            <a:off x="3492500" y="1404938"/>
            <a:ext cx="37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4" name="文字方塊 210"/>
          <p:cNvSpPr txBox="1">
            <a:spLocks noChangeArrowheads="1"/>
          </p:cNvSpPr>
          <p:nvPr/>
        </p:nvSpPr>
        <p:spPr bwMode="auto">
          <a:xfrm>
            <a:off x="5018088" y="13636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8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5" name="文字方塊 211"/>
          <p:cNvSpPr txBox="1">
            <a:spLocks noChangeArrowheads="1"/>
          </p:cNvSpPr>
          <p:nvPr/>
        </p:nvSpPr>
        <p:spPr bwMode="auto">
          <a:xfrm>
            <a:off x="3924300" y="15430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4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6" name="文字方塊 212"/>
          <p:cNvSpPr txBox="1">
            <a:spLocks noChangeArrowheads="1"/>
          </p:cNvSpPr>
          <p:nvPr/>
        </p:nvSpPr>
        <p:spPr bwMode="auto">
          <a:xfrm>
            <a:off x="4687888" y="15462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4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7" name="文字方塊 213"/>
          <p:cNvSpPr txBox="1">
            <a:spLocks noChangeArrowheads="1"/>
          </p:cNvSpPr>
          <p:nvPr/>
        </p:nvSpPr>
        <p:spPr bwMode="auto">
          <a:xfrm>
            <a:off x="6256338" y="232568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1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8" name="文字方塊 214"/>
          <p:cNvSpPr txBox="1">
            <a:spLocks noChangeArrowheads="1"/>
          </p:cNvSpPr>
          <p:nvPr/>
        </p:nvSpPr>
        <p:spPr bwMode="auto">
          <a:xfrm>
            <a:off x="5726113" y="23272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1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9" name="文字方塊 215"/>
          <p:cNvSpPr txBox="1">
            <a:spLocks noChangeArrowheads="1"/>
          </p:cNvSpPr>
          <p:nvPr/>
        </p:nvSpPr>
        <p:spPr bwMode="auto">
          <a:xfrm>
            <a:off x="4554538" y="20605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5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0" name="文字方塊 216"/>
          <p:cNvSpPr txBox="1">
            <a:spLocks noChangeArrowheads="1"/>
          </p:cNvSpPr>
          <p:nvPr/>
        </p:nvSpPr>
        <p:spPr bwMode="auto">
          <a:xfrm>
            <a:off x="4770438" y="337820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6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1" name="文字方塊 217"/>
          <p:cNvSpPr txBox="1">
            <a:spLocks noChangeArrowheads="1"/>
          </p:cNvSpPr>
          <p:nvPr/>
        </p:nvSpPr>
        <p:spPr bwMode="auto">
          <a:xfrm>
            <a:off x="3937000" y="3378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6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2" name="文字方塊 218"/>
          <p:cNvSpPr txBox="1">
            <a:spLocks noChangeArrowheads="1"/>
          </p:cNvSpPr>
          <p:nvPr/>
        </p:nvSpPr>
        <p:spPr bwMode="auto">
          <a:xfrm>
            <a:off x="2470150" y="2278063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4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" name="文字方塊 219"/>
          <p:cNvSpPr txBox="1">
            <a:spLocks noChangeArrowheads="1"/>
          </p:cNvSpPr>
          <p:nvPr/>
        </p:nvSpPr>
        <p:spPr bwMode="auto">
          <a:xfrm>
            <a:off x="1970088" y="3081338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5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4" name="文字方塊 220"/>
          <p:cNvSpPr txBox="1">
            <a:spLocks noChangeArrowheads="1"/>
          </p:cNvSpPr>
          <p:nvPr/>
        </p:nvSpPr>
        <p:spPr bwMode="auto">
          <a:xfrm>
            <a:off x="1501775" y="4035425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6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5" name="文字方塊 221"/>
          <p:cNvSpPr txBox="1">
            <a:spLocks noChangeArrowheads="1"/>
          </p:cNvSpPr>
          <p:nvPr/>
        </p:nvSpPr>
        <p:spPr bwMode="auto">
          <a:xfrm>
            <a:off x="2195513" y="4005263"/>
            <a:ext cx="25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6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6" name="文字方塊 223"/>
          <p:cNvSpPr txBox="1">
            <a:spLocks noChangeArrowheads="1"/>
          </p:cNvSpPr>
          <p:nvPr/>
        </p:nvSpPr>
        <p:spPr bwMode="auto">
          <a:xfrm>
            <a:off x="2682875" y="306863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5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7" name="文字方塊 224"/>
          <p:cNvSpPr txBox="1">
            <a:spLocks noChangeArrowheads="1"/>
          </p:cNvSpPr>
          <p:nvPr/>
        </p:nvSpPr>
        <p:spPr bwMode="auto">
          <a:xfrm>
            <a:off x="6146800" y="371633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8" name="文字方塊 225"/>
          <p:cNvSpPr txBox="1">
            <a:spLocks noChangeArrowheads="1"/>
          </p:cNvSpPr>
          <p:nvPr/>
        </p:nvSpPr>
        <p:spPr bwMode="auto">
          <a:xfrm>
            <a:off x="6851650" y="356235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9" name="文字方塊 226"/>
          <p:cNvSpPr txBox="1">
            <a:spLocks noChangeArrowheads="1"/>
          </p:cNvSpPr>
          <p:nvPr/>
        </p:nvSpPr>
        <p:spPr bwMode="auto">
          <a:xfrm>
            <a:off x="7380288" y="426561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0" name="文字方塊 227"/>
          <p:cNvSpPr txBox="1">
            <a:spLocks noChangeArrowheads="1"/>
          </p:cNvSpPr>
          <p:nvPr/>
        </p:nvSpPr>
        <p:spPr bwMode="auto">
          <a:xfrm>
            <a:off x="5599113" y="4292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1" name="文字方塊 228"/>
          <p:cNvSpPr txBox="1">
            <a:spLocks noChangeArrowheads="1"/>
          </p:cNvSpPr>
          <p:nvPr/>
        </p:nvSpPr>
        <p:spPr bwMode="auto">
          <a:xfrm>
            <a:off x="6372225" y="45085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</p:spPr>
            <p:txBody>
              <a:bodyPr/>
              <a:lstStyle/>
              <a:p>
                <a:r>
                  <a:rPr lang="en-US" altLang="zh-TW" dirty="0" smtClean="0"/>
                  <a:t>Example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□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=2)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  <a:blipFill rotWithShape="1">
                <a:blip r:embed="rId3"/>
                <a:stretch>
                  <a:fillRect l="-889" t="-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4284663" y="3671888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771775" y="3673475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292725" y="4833938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771775" y="238601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284663" y="238601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292725" y="357346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724525" y="1916113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724525" y="3105150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12" name="直線接點 11"/>
          <p:cNvCxnSpPr>
            <a:stCxn id="5" idx="6"/>
            <a:endCxn id="4" idx="2"/>
          </p:cNvCxnSpPr>
          <p:nvPr/>
        </p:nvCxnSpPr>
        <p:spPr>
          <a:xfrm flipV="1">
            <a:off x="2951163" y="3760788"/>
            <a:ext cx="13335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4" idx="5"/>
            <a:endCxn id="6" idx="1"/>
          </p:cNvCxnSpPr>
          <p:nvPr/>
        </p:nvCxnSpPr>
        <p:spPr>
          <a:xfrm>
            <a:off x="4437063" y="3824288"/>
            <a:ext cx="881062" cy="1035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4" idx="7"/>
            <a:endCxn id="11" idx="3"/>
          </p:cNvCxnSpPr>
          <p:nvPr/>
        </p:nvCxnSpPr>
        <p:spPr>
          <a:xfrm flipV="1">
            <a:off x="4437063" y="3259138"/>
            <a:ext cx="1312862" cy="438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7" idx="6"/>
            <a:endCxn id="8" idx="2"/>
          </p:cNvCxnSpPr>
          <p:nvPr/>
        </p:nvCxnSpPr>
        <p:spPr>
          <a:xfrm flipV="1">
            <a:off x="2952750" y="2476500"/>
            <a:ext cx="13319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8" idx="6"/>
            <a:endCxn id="10" idx="3"/>
          </p:cNvCxnSpPr>
          <p:nvPr/>
        </p:nvCxnSpPr>
        <p:spPr>
          <a:xfrm flipV="1">
            <a:off x="4465638" y="2071688"/>
            <a:ext cx="1284287" cy="4048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8" idx="4"/>
            <a:endCxn id="9" idx="1"/>
          </p:cNvCxnSpPr>
          <p:nvPr/>
        </p:nvCxnSpPr>
        <p:spPr>
          <a:xfrm>
            <a:off x="4375150" y="2566988"/>
            <a:ext cx="942975" cy="10318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7" idx="4"/>
            <a:endCxn id="5" idx="0"/>
          </p:cNvCxnSpPr>
          <p:nvPr/>
        </p:nvCxnSpPr>
        <p:spPr>
          <a:xfrm flipH="1">
            <a:off x="2862263" y="2566988"/>
            <a:ext cx="0" cy="1106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8" idx="4"/>
            <a:endCxn id="4" idx="0"/>
          </p:cNvCxnSpPr>
          <p:nvPr/>
        </p:nvCxnSpPr>
        <p:spPr>
          <a:xfrm flipH="1">
            <a:off x="4373563" y="2566988"/>
            <a:ext cx="1587" cy="1104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10" idx="4"/>
            <a:endCxn id="11" idx="0"/>
          </p:cNvCxnSpPr>
          <p:nvPr/>
        </p:nvCxnSpPr>
        <p:spPr>
          <a:xfrm flipH="1">
            <a:off x="5813425" y="2097088"/>
            <a:ext cx="1588" cy="1008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9" idx="4"/>
            <a:endCxn id="6" idx="0"/>
          </p:cNvCxnSpPr>
          <p:nvPr/>
        </p:nvCxnSpPr>
        <p:spPr>
          <a:xfrm flipH="1">
            <a:off x="5381625" y="3754438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字方塊 116"/>
          <p:cNvSpPr txBox="1">
            <a:spLocks noChangeArrowheads="1"/>
          </p:cNvSpPr>
          <p:nvPr/>
        </p:nvSpPr>
        <p:spPr bwMode="auto">
          <a:xfrm>
            <a:off x="4986338" y="19034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1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文字方塊 116"/>
          <p:cNvSpPr txBox="1">
            <a:spLocks noChangeArrowheads="1"/>
          </p:cNvSpPr>
          <p:nvPr/>
        </p:nvSpPr>
        <p:spPr bwMode="auto">
          <a:xfrm>
            <a:off x="3509963" y="21066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文字方塊 116"/>
          <p:cNvSpPr txBox="1">
            <a:spLocks noChangeArrowheads="1"/>
          </p:cNvSpPr>
          <p:nvPr/>
        </p:nvSpPr>
        <p:spPr bwMode="auto">
          <a:xfrm>
            <a:off x="4787900" y="276066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文字方塊 116"/>
          <p:cNvSpPr txBox="1">
            <a:spLocks noChangeArrowheads="1"/>
          </p:cNvSpPr>
          <p:nvPr/>
        </p:nvSpPr>
        <p:spPr bwMode="auto">
          <a:xfrm>
            <a:off x="5348288" y="2996952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文字方塊 116"/>
          <p:cNvSpPr txBox="1">
            <a:spLocks noChangeArrowheads="1"/>
          </p:cNvSpPr>
          <p:nvPr/>
        </p:nvSpPr>
        <p:spPr bwMode="auto">
          <a:xfrm>
            <a:off x="3509963" y="347503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7" name="文字方塊 116"/>
          <p:cNvSpPr txBox="1">
            <a:spLocks noChangeArrowheads="1"/>
          </p:cNvSpPr>
          <p:nvPr/>
        </p:nvSpPr>
        <p:spPr bwMode="auto">
          <a:xfrm>
            <a:off x="4787900" y="401955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8" name="文字方塊 116"/>
          <p:cNvSpPr txBox="1">
            <a:spLocks noChangeArrowheads="1"/>
          </p:cNvSpPr>
          <p:nvPr/>
        </p:nvSpPr>
        <p:spPr bwMode="auto">
          <a:xfrm>
            <a:off x="5815013" y="245110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9" name="文字方塊 116"/>
          <p:cNvSpPr txBox="1">
            <a:spLocks noChangeArrowheads="1"/>
          </p:cNvSpPr>
          <p:nvPr/>
        </p:nvSpPr>
        <p:spPr bwMode="auto">
          <a:xfrm>
            <a:off x="4139952" y="294640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0" name="文字方塊 116"/>
          <p:cNvSpPr txBox="1">
            <a:spLocks noChangeArrowheads="1"/>
          </p:cNvSpPr>
          <p:nvPr/>
        </p:nvSpPr>
        <p:spPr bwMode="auto">
          <a:xfrm>
            <a:off x="2663825" y="294640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1" name="文字方塊 116"/>
          <p:cNvSpPr txBox="1">
            <a:spLocks noChangeArrowheads="1"/>
          </p:cNvSpPr>
          <p:nvPr/>
        </p:nvSpPr>
        <p:spPr bwMode="auto">
          <a:xfrm>
            <a:off x="5381625" y="407035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851190"/>
              </a:xfrm>
            </p:spPr>
            <p:txBody>
              <a:bodyPr/>
              <a:lstStyle/>
              <a:p>
                <a:r>
                  <a:rPr lang="en-US" altLang="zh-TW" dirty="0" smtClean="0"/>
                  <a:t>In fact, if we consider </a:t>
                </a:r>
                <a:r>
                  <a:rPr lang="en-US" altLang="zh-TW" dirty="0" err="1" smtClean="0"/>
                  <a:t>subgraph</a:t>
                </a:r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we have three nature graph. Hence easy to check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have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rainbow path</a:t>
                </a:r>
                <a:r>
                  <a:rPr lang="en-US" altLang="zh-TW" dirty="0" smtClean="0"/>
                  <a:t> for any vertices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851190"/>
              </a:xfrm>
              <a:blipFill rotWithShape="1">
                <a:blip r:embed="rId3"/>
                <a:stretch>
                  <a:fillRect l="-963" t="-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5870575" y="189071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807200" y="189071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724775" y="189071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07200" y="2825750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857875" y="2814638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724775" y="2825750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0" name="直線接點 9"/>
          <p:cNvCxnSpPr>
            <a:stCxn id="4" idx="6"/>
            <a:endCxn id="5" idx="2"/>
          </p:cNvCxnSpPr>
          <p:nvPr/>
        </p:nvCxnSpPr>
        <p:spPr>
          <a:xfrm>
            <a:off x="6049963" y="1979613"/>
            <a:ext cx="757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5" idx="6"/>
            <a:endCxn id="6" idx="2"/>
          </p:cNvCxnSpPr>
          <p:nvPr/>
        </p:nvCxnSpPr>
        <p:spPr>
          <a:xfrm flipV="1">
            <a:off x="6986588" y="1979613"/>
            <a:ext cx="738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8" idx="6"/>
            <a:endCxn id="7" idx="2"/>
          </p:cNvCxnSpPr>
          <p:nvPr/>
        </p:nvCxnSpPr>
        <p:spPr>
          <a:xfrm>
            <a:off x="6037263" y="2905125"/>
            <a:ext cx="769937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7" idx="6"/>
            <a:endCxn id="9" idx="2"/>
          </p:cNvCxnSpPr>
          <p:nvPr/>
        </p:nvCxnSpPr>
        <p:spPr>
          <a:xfrm>
            <a:off x="6986588" y="2916238"/>
            <a:ext cx="738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6" idx="4"/>
            <a:endCxn id="9" idx="0"/>
          </p:cNvCxnSpPr>
          <p:nvPr/>
        </p:nvCxnSpPr>
        <p:spPr>
          <a:xfrm>
            <a:off x="7813675" y="2070100"/>
            <a:ext cx="1588" cy="755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5" idx="4"/>
            <a:endCxn id="7" idx="0"/>
          </p:cNvCxnSpPr>
          <p:nvPr/>
        </p:nvCxnSpPr>
        <p:spPr>
          <a:xfrm>
            <a:off x="6896100" y="2070100"/>
            <a:ext cx="0" cy="755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4" idx="4"/>
            <a:endCxn id="8" idx="0"/>
          </p:cNvCxnSpPr>
          <p:nvPr/>
        </p:nvCxnSpPr>
        <p:spPr>
          <a:xfrm flipH="1">
            <a:off x="5948363" y="2070100"/>
            <a:ext cx="12700" cy="744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文字方塊 116"/>
          <p:cNvSpPr txBox="1">
            <a:spLocks noChangeArrowheads="1"/>
          </p:cNvSpPr>
          <p:nvPr/>
        </p:nvSpPr>
        <p:spPr bwMode="auto">
          <a:xfrm>
            <a:off x="7239000" y="16097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" name="文字方塊 116"/>
          <p:cNvSpPr txBox="1">
            <a:spLocks noChangeArrowheads="1"/>
          </p:cNvSpPr>
          <p:nvPr/>
        </p:nvSpPr>
        <p:spPr bwMode="auto">
          <a:xfrm>
            <a:off x="7248525" y="254635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" name="文字方塊 116"/>
          <p:cNvSpPr txBox="1">
            <a:spLocks noChangeArrowheads="1"/>
          </p:cNvSpPr>
          <p:nvPr/>
        </p:nvSpPr>
        <p:spPr bwMode="auto">
          <a:xfrm>
            <a:off x="7796213" y="22574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0" name="文字方塊 116"/>
          <p:cNvSpPr txBox="1">
            <a:spLocks noChangeArrowheads="1"/>
          </p:cNvSpPr>
          <p:nvPr/>
        </p:nvSpPr>
        <p:spPr bwMode="auto">
          <a:xfrm>
            <a:off x="6729413" y="22574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1" name="文字方塊 116"/>
          <p:cNvSpPr txBox="1">
            <a:spLocks noChangeArrowheads="1"/>
          </p:cNvSpPr>
          <p:nvPr/>
        </p:nvSpPr>
        <p:spPr bwMode="auto">
          <a:xfrm>
            <a:off x="6362700" y="16097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2" name="文字方塊 116"/>
          <p:cNvSpPr txBox="1">
            <a:spLocks noChangeArrowheads="1"/>
          </p:cNvSpPr>
          <p:nvPr/>
        </p:nvSpPr>
        <p:spPr bwMode="auto">
          <a:xfrm>
            <a:off x="5772150" y="22574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3" name="文字方塊 116"/>
          <p:cNvSpPr txBox="1">
            <a:spLocks noChangeArrowheads="1"/>
          </p:cNvSpPr>
          <p:nvPr/>
        </p:nvSpPr>
        <p:spPr bwMode="auto">
          <a:xfrm>
            <a:off x="6372225" y="25384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870575" y="511651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807200" y="511651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7724775" y="5116513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807200" y="6053138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857875" y="6042025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7724775" y="6053138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0" name="直線接點 29"/>
          <p:cNvCxnSpPr>
            <a:stCxn id="24" idx="6"/>
            <a:endCxn id="25" idx="2"/>
          </p:cNvCxnSpPr>
          <p:nvPr/>
        </p:nvCxnSpPr>
        <p:spPr>
          <a:xfrm>
            <a:off x="6049963" y="5207000"/>
            <a:ext cx="757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5" idx="6"/>
            <a:endCxn id="26" idx="2"/>
          </p:cNvCxnSpPr>
          <p:nvPr/>
        </p:nvCxnSpPr>
        <p:spPr>
          <a:xfrm flipV="1">
            <a:off x="6986588" y="5207000"/>
            <a:ext cx="738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28" idx="6"/>
            <a:endCxn id="27" idx="2"/>
          </p:cNvCxnSpPr>
          <p:nvPr/>
        </p:nvCxnSpPr>
        <p:spPr>
          <a:xfrm>
            <a:off x="6037263" y="6132513"/>
            <a:ext cx="769937" cy="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27" idx="6"/>
            <a:endCxn id="29" idx="2"/>
          </p:cNvCxnSpPr>
          <p:nvPr/>
        </p:nvCxnSpPr>
        <p:spPr>
          <a:xfrm>
            <a:off x="6986588" y="6142038"/>
            <a:ext cx="738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26" idx="4"/>
            <a:endCxn id="29" idx="0"/>
          </p:cNvCxnSpPr>
          <p:nvPr/>
        </p:nvCxnSpPr>
        <p:spPr>
          <a:xfrm>
            <a:off x="7813675" y="5295900"/>
            <a:ext cx="1588" cy="757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25" idx="4"/>
            <a:endCxn id="27" idx="0"/>
          </p:cNvCxnSpPr>
          <p:nvPr/>
        </p:nvCxnSpPr>
        <p:spPr>
          <a:xfrm>
            <a:off x="6896100" y="5295900"/>
            <a:ext cx="0" cy="757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24" idx="4"/>
            <a:endCxn id="28" idx="0"/>
          </p:cNvCxnSpPr>
          <p:nvPr/>
        </p:nvCxnSpPr>
        <p:spPr>
          <a:xfrm flipH="1">
            <a:off x="5948363" y="5295900"/>
            <a:ext cx="12700" cy="746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文字方塊 116"/>
          <p:cNvSpPr txBox="1">
            <a:spLocks noChangeArrowheads="1"/>
          </p:cNvSpPr>
          <p:nvPr/>
        </p:nvSpPr>
        <p:spPr bwMode="auto">
          <a:xfrm>
            <a:off x="7248525" y="48371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8" name="文字方塊 116"/>
          <p:cNvSpPr txBox="1">
            <a:spLocks noChangeArrowheads="1"/>
          </p:cNvSpPr>
          <p:nvPr/>
        </p:nvSpPr>
        <p:spPr bwMode="auto">
          <a:xfrm>
            <a:off x="7248525" y="577215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9" name="文字方塊 116"/>
          <p:cNvSpPr txBox="1">
            <a:spLocks noChangeArrowheads="1"/>
          </p:cNvSpPr>
          <p:nvPr/>
        </p:nvSpPr>
        <p:spPr bwMode="auto">
          <a:xfrm>
            <a:off x="7796213" y="54848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0" name="文字方塊 116"/>
          <p:cNvSpPr txBox="1">
            <a:spLocks noChangeArrowheads="1"/>
          </p:cNvSpPr>
          <p:nvPr/>
        </p:nvSpPr>
        <p:spPr bwMode="auto">
          <a:xfrm>
            <a:off x="6729413" y="54848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1" name="文字方塊 116"/>
          <p:cNvSpPr txBox="1">
            <a:spLocks noChangeArrowheads="1"/>
          </p:cNvSpPr>
          <p:nvPr/>
        </p:nvSpPr>
        <p:spPr bwMode="auto">
          <a:xfrm>
            <a:off x="6372225" y="48371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2" name="文字方塊 116"/>
          <p:cNvSpPr txBox="1">
            <a:spLocks noChangeArrowheads="1"/>
          </p:cNvSpPr>
          <p:nvPr/>
        </p:nvSpPr>
        <p:spPr bwMode="auto">
          <a:xfrm>
            <a:off x="5772150" y="54848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3" name="文字方塊 116"/>
          <p:cNvSpPr txBox="1">
            <a:spLocks noChangeArrowheads="1"/>
          </p:cNvSpPr>
          <p:nvPr/>
        </p:nvSpPr>
        <p:spPr bwMode="auto">
          <a:xfrm>
            <a:off x="6372225" y="57642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5870575" y="3482975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807200" y="3482975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7724775" y="3482975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807200" y="4419600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857875" y="4408488"/>
            <a:ext cx="179388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7724775" y="4419600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0" name="直線接點 49"/>
          <p:cNvCxnSpPr>
            <a:stCxn id="44" idx="6"/>
            <a:endCxn id="45" idx="2"/>
          </p:cNvCxnSpPr>
          <p:nvPr/>
        </p:nvCxnSpPr>
        <p:spPr>
          <a:xfrm>
            <a:off x="6049963" y="3571875"/>
            <a:ext cx="757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5" idx="6"/>
            <a:endCxn id="46" idx="2"/>
          </p:cNvCxnSpPr>
          <p:nvPr/>
        </p:nvCxnSpPr>
        <p:spPr>
          <a:xfrm flipV="1">
            <a:off x="6986588" y="3571875"/>
            <a:ext cx="738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48" idx="6"/>
            <a:endCxn id="47" idx="2"/>
          </p:cNvCxnSpPr>
          <p:nvPr/>
        </p:nvCxnSpPr>
        <p:spPr>
          <a:xfrm>
            <a:off x="6037263" y="4497388"/>
            <a:ext cx="769937" cy="11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47" idx="6"/>
            <a:endCxn id="49" idx="2"/>
          </p:cNvCxnSpPr>
          <p:nvPr/>
        </p:nvCxnSpPr>
        <p:spPr>
          <a:xfrm>
            <a:off x="6986588" y="4508500"/>
            <a:ext cx="738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46" idx="4"/>
            <a:endCxn id="49" idx="0"/>
          </p:cNvCxnSpPr>
          <p:nvPr/>
        </p:nvCxnSpPr>
        <p:spPr>
          <a:xfrm>
            <a:off x="7813675" y="3662363"/>
            <a:ext cx="1588" cy="757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45" idx="4"/>
            <a:endCxn id="47" idx="0"/>
          </p:cNvCxnSpPr>
          <p:nvPr/>
        </p:nvCxnSpPr>
        <p:spPr>
          <a:xfrm>
            <a:off x="6896100" y="3662363"/>
            <a:ext cx="0" cy="757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44" idx="4"/>
            <a:endCxn id="48" idx="0"/>
          </p:cNvCxnSpPr>
          <p:nvPr/>
        </p:nvCxnSpPr>
        <p:spPr>
          <a:xfrm flipH="1">
            <a:off x="5948363" y="3662363"/>
            <a:ext cx="12700" cy="746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文字方塊 116"/>
          <p:cNvSpPr txBox="1">
            <a:spLocks noChangeArrowheads="1"/>
          </p:cNvSpPr>
          <p:nvPr/>
        </p:nvSpPr>
        <p:spPr bwMode="auto">
          <a:xfrm>
            <a:off x="7248525" y="32019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8" name="文字方塊 116"/>
          <p:cNvSpPr txBox="1">
            <a:spLocks noChangeArrowheads="1"/>
          </p:cNvSpPr>
          <p:nvPr/>
        </p:nvSpPr>
        <p:spPr bwMode="auto">
          <a:xfrm>
            <a:off x="7248525" y="41386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" name="文字方塊 116"/>
          <p:cNvSpPr txBox="1">
            <a:spLocks noChangeArrowheads="1"/>
          </p:cNvSpPr>
          <p:nvPr/>
        </p:nvSpPr>
        <p:spPr bwMode="auto">
          <a:xfrm>
            <a:off x="7796213" y="38496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" name="文字方塊 116"/>
          <p:cNvSpPr txBox="1">
            <a:spLocks noChangeArrowheads="1"/>
          </p:cNvSpPr>
          <p:nvPr/>
        </p:nvSpPr>
        <p:spPr bwMode="auto">
          <a:xfrm>
            <a:off x="6729413" y="38496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" name="文字方塊 116"/>
          <p:cNvSpPr txBox="1">
            <a:spLocks noChangeArrowheads="1"/>
          </p:cNvSpPr>
          <p:nvPr/>
        </p:nvSpPr>
        <p:spPr bwMode="auto">
          <a:xfrm>
            <a:off x="6372225" y="32019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itchFamily="34" charset="0"/>
              </a:rPr>
              <a:t>2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62" name="文字方塊 116"/>
          <p:cNvSpPr txBox="1">
            <a:spLocks noChangeArrowheads="1"/>
          </p:cNvSpPr>
          <p:nvPr/>
        </p:nvSpPr>
        <p:spPr bwMode="auto">
          <a:xfrm>
            <a:off x="5772150" y="38496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3" name="文字方塊 116"/>
          <p:cNvSpPr txBox="1">
            <a:spLocks noChangeArrowheads="1"/>
          </p:cNvSpPr>
          <p:nvPr/>
        </p:nvSpPr>
        <p:spPr bwMode="auto">
          <a:xfrm>
            <a:off x="6372225" y="413067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2232025" y="4606925"/>
            <a:ext cx="179388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719138" y="4608513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3240088" y="5770563"/>
            <a:ext cx="179387" cy="179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719138" y="3321050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2232025" y="3321050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3240088" y="4508500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70" name="橢圓 69"/>
          <p:cNvSpPr/>
          <p:nvPr/>
        </p:nvSpPr>
        <p:spPr>
          <a:xfrm>
            <a:off x="3671888" y="2852738"/>
            <a:ext cx="180975" cy="18097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2060"/>
              </a:solidFill>
            </a:endParaRPr>
          </a:p>
        </p:txBody>
      </p:sp>
      <p:sp>
        <p:nvSpPr>
          <p:cNvPr id="71" name="橢圓 70"/>
          <p:cNvSpPr/>
          <p:nvPr/>
        </p:nvSpPr>
        <p:spPr>
          <a:xfrm>
            <a:off x="3671888" y="4041775"/>
            <a:ext cx="179387" cy="1793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72" name="直線接點 71"/>
          <p:cNvCxnSpPr>
            <a:stCxn id="65" idx="6"/>
            <a:endCxn id="64" idx="2"/>
          </p:cNvCxnSpPr>
          <p:nvPr/>
        </p:nvCxnSpPr>
        <p:spPr>
          <a:xfrm flipV="1">
            <a:off x="898525" y="4697413"/>
            <a:ext cx="13335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4" idx="5"/>
            <a:endCxn id="66" idx="1"/>
          </p:cNvCxnSpPr>
          <p:nvPr/>
        </p:nvCxnSpPr>
        <p:spPr>
          <a:xfrm>
            <a:off x="2384425" y="4760913"/>
            <a:ext cx="881063" cy="1035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直線接點 73"/>
          <p:cNvCxnSpPr>
            <a:stCxn id="64" idx="7"/>
            <a:endCxn id="71" idx="3"/>
          </p:cNvCxnSpPr>
          <p:nvPr/>
        </p:nvCxnSpPr>
        <p:spPr>
          <a:xfrm flipV="1">
            <a:off x="2384425" y="4194175"/>
            <a:ext cx="1314450" cy="439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接點 74"/>
          <p:cNvCxnSpPr>
            <a:stCxn id="67" idx="6"/>
            <a:endCxn id="68" idx="2"/>
          </p:cNvCxnSpPr>
          <p:nvPr/>
        </p:nvCxnSpPr>
        <p:spPr>
          <a:xfrm flipV="1">
            <a:off x="900113" y="3411538"/>
            <a:ext cx="133191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68" idx="6"/>
            <a:endCxn id="70" idx="3"/>
          </p:cNvCxnSpPr>
          <p:nvPr/>
        </p:nvCxnSpPr>
        <p:spPr>
          <a:xfrm flipV="1">
            <a:off x="2413000" y="3006725"/>
            <a:ext cx="1285875" cy="4048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68" idx="4"/>
            <a:endCxn id="69" idx="1"/>
          </p:cNvCxnSpPr>
          <p:nvPr/>
        </p:nvCxnSpPr>
        <p:spPr>
          <a:xfrm>
            <a:off x="2322513" y="3502025"/>
            <a:ext cx="944562" cy="10334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67" idx="4"/>
            <a:endCxn id="65" idx="0"/>
          </p:cNvCxnSpPr>
          <p:nvPr/>
        </p:nvCxnSpPr>
        <p:spPr>
          <a:xfrm flipH="1">
            <a:off x="809625" y="3502025"/>
            <a:ext cx="0" cy="11064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68" idx="4"/>
            <a:endCxn id="64" idx="0"/>
          </p:cNvCxnSpPr>
          <p:nvPr/>
        </p:nvCxnSpPr>
        <p:spPr>
          <a:xfrm flipH="1">
            <a:off x="2320925" y="3502025"/>
            <a:ext cx="1588" cy="1104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70" idx="4"/>
            <a:endCxn id="71" idx="0"/>
          </p:cNvCxnSpPr>
          <p:nvPr/>
        </p:nvCxnSpPr>
        <p:spPr>
          <a:xfrm flipH="1">
            <a:off x="3760788" y="3033713"/>
            <a:ext cx="1587" cy="1008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69" idx="4"/>
            <a:endCxn id="66" idx="0"/>
          </p:cNvCxnSpPr>
          <p:nvPr/>
        </p:nvCxnSpPr>
        <p:spPr>
          <a:xfrm flipH="1">
            <a:off x="3328988" y="4689475"/>
            <a:ext cx="1587" cy="1081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文字方塊 116"/>
          <p:cNvSpPr txBox="1">
            <a:spLocks noChangeArrowheads="1"/>
          </p:cNvSpPr>
          <p:nvPr/>
        </p:nvSpPr>
        <p:spPr bwMode="auto">
          <a:xfrm>
            <a:off x="2933700" y="284003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1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3" name="文字方塊 116"/>
          <p:cNvSpPr txBox="1">
            <a:spLocks noChangeArrowheads="1"/>
          </p:cNvSpPr>
          <p:nvPr/>
        </p:nvSpPr>
        <p:spPr bwMode="auto">
          <a:xfrm>
            <a:off x="1458913" y="304165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4" name="文字方塊 116"/>
          <p:cNvSpPr txBox="1">
            <a:spLocks noChangeArrowheads="1"/>
          </p:cNvSpPr>
          <p:nvPr/>
        </p:nvSpPr>
        <p:spPr bwMode="auto">
          <a:xfrm>
            <a:off x="2735263" y="3695700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002060"/>
                </a:solidFill>
                <a:latin typeface="Calibri" pitchFamily="34" charset="0"/>
              </a:rPr>
              <a:t>3</a:t>
            </a:r>
            <a:endParaRPr kumimoji="0" lang="zh-TW" alt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5" name="文字方塊 116"/>
          <p:cNvSpPr txBox="1">
            <a:spLocks noChangeArrowheads="1"/>
          </p:cNvSpPr>
          <p:nvPr/>
        </p:nvSpPr>
        <p:spPr bwMode="auto">
          <a:xfrm>
            <a:off x="3297238" y="3933056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6" name="文字方塊 116"/>
          <p:cNvSpPr txBox="1">
            <a:spLocks noChangeArrowheads="1"/>
          </p:cNvSpPr>
          <p:nvPr/>
        </p:nvSpPr>
        <p:spPr bwMode="auto">
          <a:xfrm>
            <a:off x="1458913" y="441166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7" name="文字方塊 116"/>
          <p:cNvSpPr txBox="1">
            <a:spLocks noChangeArrowheads="1"/>
          </p:cNvSpPr>
          <p:nvPr/>
        </p:nvSpPr>
        <p:spPr bwMode="auto">
          <a:xfrm>
            <a:off x="2735263" y="49545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8" name="文字方塊 116"/>
          <p:cNvSpPr txBox="1">
            <a:spLocks noChangeArrowheads="1"/>
          </p:cNvSpPr>
          <p:nvPr/>
        </p:nvSpPr>
        <p:spPr bwMode="auto">
          <a:xfrm>
            <a:off x="3762375" y="33877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9" name="文字方塊 116"/>
          <p:cNvSpPr txBox="1">
            <a:spLocks noChangeArrowheads="1"/>
          </p:cNvSpPr>
          <p:nvPr/>
        </p:nvSpPr>
        <p:spPr bwMode="auto">
          <a:xfrm>
            <a:off x="2123728" y="38830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90" name="文字方塊 116"/>
          <p:cNvSpPr txBox="1">
            <a:spLocks noChangeArrowheads="1"/>
          </p:cNvSpPr>
          <p:nvPr/>
        </p:nvSpPr>
        <p:spPr bwMode="auto">
          <a:xfrm>
            <a:off x="611188" y="3883025"/>
            <a:ext cx="21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91" name="文字方塊 116"/>
          <p:cNvSpPr txBox="1">
            <a:spLocks noChangeArrowheads="1"/>
          </p:cNvSpPr>
          <p:nvPr/>
        </p:nvSpPr>
        <p:spPr bwMode="auto">
          <a:xfrm>
            <a:off x="3328988" y="500538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040560" cy="4392488"/>
          </a:xfrm>
        </p:spPr>
      </p:pic>
    </p:spTree>
    <p:extLst>
      <p:ext uri="{BB962C8B-B14F-4D97-AF65-F5344CB8AC3E}">
        <p14:creationId xmlns:p14="http://schemas.microsoft.com/office/powerpoint/2010/main" val="36390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Definition (The Cartesian product)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4256"/>
                <a:ext cx="8229600" cy="3989040"/>
              </a:xfrm>
            </p:spPr>
            <p:txBody>
              <a:bodyPr/>
              <a:lstStyle/>
              <a:p>
                <a:r>
                  <a:rPr lang="en-US" altLang="zh-TW" dirty="0" smtClean="0"/>
                  <a:t>Give two graphs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 smtClean="0"/>
                  <a:t>, the Cartesian product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□</m:t>
                    </m:r>
                    <m:r>
                      <a:rPr lang="en-US" altLang="zh-TW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 smtClean="0"/>
                  <a:t>, is defined as follows: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  <m:box>
                          <m:box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</m:e>
                        </m:box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)×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.Two distinct vertices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□</m:t>
                    </m:r>
                    <m:r>
                      <a:rPr lang="en-US" altLang="zh-TW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adjacent if and only if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4256"/>
                <a:ext cx="8229600" cy="3989040"/>
              </a:xfrm>
              <a:blipFill rotWithShape="1">
                <a:blip r:embed="rId3"/>
                <a:stretch>
                  <a:fillRect l="-889" t="-12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361459"/>
              </a:xfrm>
            </p:spPr>
            <p:txBody>
              <a:bodyPr/>
              <a:lstStyle/>
              <a:p>
                <a:r>
                  <a:rPr lang="en-US" altLang="zh-TW" dirty="0" smtClean="0"/>
                  <a:t>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</a:rPr>
                      <m:t>□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361459"/>
              </a:xfrm>
              <a:blipFill rotWithShape="1">
                <a:blip r:embed="rId3"/>
                <a:stretch>
                  <a:fillRect l="-889" t="-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1295400" y="2762801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295400" y="4131226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95400" y="5642526"/>
            <a:ext cx="180975" cy="1809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735263" y="2762801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35263" y="4131226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735263" y="5642526"/>
            <a:ext cx="180975" cy="1809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248150" y="2762801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248150" y="4131226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248150" y="5642526"/>
            <a:ext cx="179388" cy="1809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759450" y="2762801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759450" y="4131226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759450" y="5642526"/>
            <a:ext cx="180975" cy="1809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200900" y="2762801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200900" y="4131226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200900" y="5642526"/>
            <a:ext cx="179388" cy="1809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直線接點 19"/>
          <p:cNvCxnSpPr>
            <a:stCxn id="5" idx="6"/>
            <a:endCxn id="8" idx="2"/>
          </p:cNvCxnSpPr>
          <p:nvPr/>
        </p:nvCxnSpPr>
        <p:spPr>
          <a:xfrm>
            <a:off x="1476375" y="2853288"/>
            <a:ext cx="1258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6" idx="6"/>
            <a:endCxn id="9" idx="2"/>
          </p:cNvCxnSpPr>
          <p:nvPr/>
        </p:nvCxnSpPr>
        <p:spPr>
          <a:xfrm>
            <a:off x="1476375" y="4221713"/>
            <a:ext cx="1258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6"/>
            <a:endCxn id="10" idx="2"/>
          </p:cNvCxnSpPr>
          <p:nvPr/>
        </p:nvCxnSpPr>
        <p:spPr>
          <a:xfrm>
            <a:off x="1476375" y="5733013"/>
            <a:ext cx="1258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8" idx="6"/>
            <a:endCxn id="11" idx="2"/>
          </p:cNvCxnSpPr>
          <p:nvPr/>
        </p:nvCxnSpPr>
        <p:spPr>
          <a:xfrm>
            <a:off x="2916238" y="2853288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0" idx="6"/>
            <a:endCxn id="13" idx="2"/>
          </p:cNvCxnSpPr>
          <p:nvPr/>
        </p:nvCxnSpPr>
        <p:spPr>
          <a:xfrm>
            <a:off x="2916238" y="5733013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9" idx="6"/>
            <a:endCxn id="12" idx="2"/>
          </p:cNvCxnSpPr>
          <p:nvPr/>
        </p:nvCxnSpPr>
        <p:spPr>
          <a:xfrm>
            <a:off x="2916238" y="4221713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1" idx="6"/>
            <a:endCxn id="14" idx="2"/>
          </p:cNvCxnSpPr>
          <p:nvPr/>
        </p:nvCxnSpPr>
        <p:spPr>
          <a:xfrm>
            <a:off x="4427538" y="2853288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12" idx="6"/>
            <a:endCxn id="15" idx="2"/>
          </p:cNvCxnSpPr>
          <p:nvPr/>
        </p:nvCxnSpPr>
        <p:spPr>
          <a:xfrm>
            <a:off x="4427538" y="4221713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3" idx="6"/>
            <a:endCxn id="16" idx="2"/>
          </p:cNvCxnSpPr>
          <p:nvPr/>
        </p:nvCxnSpPr>
        <p:spPr>
          <a:xfrm>
            <a:off x="4427538" y="5733013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14" idx="6"/>
            <a:endCxn id="17" idx="2"/>
          </p:cNvCxnSpPr>
          <p:nvPr/>
        </p:nvCxnSpPr>
        <p:spPr>
          <a:xfrm>
            <a:off x="5940425" y="2853288"/>
            <a:ext cx="126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5" idx="6"/>
            <a:endCxn id="18" idx="2"/>
          </p:cNvCxnSpPr>
          <p:nvPr/>
        </p:nvCxnSpPr>
        <p:spPr>
          <a:xfrm>
            <a:off x="5940425" y="4221713"/>
            <a:ext cx="126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16" idx="6"/>
            <a:endCxn id="19" idx="2"/>
          </p:cNvCxnSpPr>
          <p:nvPr/>
        </p:nvCxnSpPr>
        <p:spPr>
          <a:xfrm>
            <a:off x="5940425" y="5733013"/>
            <a:ext cx="126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5" idx="4"/>
            <a:endCxn id="6" idx="0"/>
          </p:cNvCxnSpPr>
          <p:nvPr/>
        </p:nvCxnSpPr>
        <p:spPr>
          <a:xfrm>
            <a:off x="1385888" y="2942188"/>
            <a:ext cx="0" cy="118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6" idx="4"/>
            <a:endCxn id="7" idx="0"/>
          </p:cNvCxnSpPr>
          <p:nvPr/>
        </p:nvCxnSpPr>
        <p:spPr>
          <a:xfrm>
            <a:off x="1385888" y="4310613"/>
            <a:ext cx="0" cy="133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8" idx="4"/>
            <a:endCxn id="9" idx="0"/>
          </p:cNvCxnSpPr>
          <p:nvPr/>
        </p:nvCxnSpPr>
        <p:spPr>
          <a:xfrm>
            <a:off x="2825750" y="2942188"/>
            <a:ext cx="0" cy="118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11" idx="4"/>
            <a:endCxn id="12" idx="0"/>
          </p:cNvCxnSpPr>
          <p:nvPr/>
        </p:nvCxnSpPr>
        <p:spPr>
          <a:xfrm>
            <a:off x="4338638" y="2942188"/>
            <a:ext cx="0" cy="118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4" idx="4"/>
            <a:endCxn id="15" idx="0"/>
          </p:cNvCxnSpPr>
          <p:nvPr/>
        </p:nvCxnSpPr>
        <p:spPr>
          <a:xfrm>
            <a:off x="5849938" y="2942188"/>
            <a:ext cx="0" cy="118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17" idx="4"/>
            <a:endCxn id="18" idx="0"/>
          </p:cNvCxnSpPr>
          <p:nvPr/>
        </p:nvCxnSpPr>
        <p:spPr>
          <a:xfrm>
            <a:off x="7289800" y="2942188"/>
            <a:ext cx="0" cy="118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9" idx="4"/>
            <a:endCxn id="10" idx="0"/>
          </p:cNvCxnSpPr>
          <p:nvPr/>
        </p:nvCxnSpPr>
        <p:spPr>
          <a:xfrm>
            <a:off x="2825750" y="4310613"/>
            <a:ext cx="0" cy="133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12" idx="4"/>
            <a:endCxn id="13" idx="0"/>
          </p:cNvCxnSpPr>
          <p:nvPr/>
        </p:nvCxnSpPr>
        <p:spPr>
          <a:xfrm>
            <a:off x="4338638" y="4310613"/>
            <a:ext cx="0" cy="133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15" idx="4"/>
            <a:endCxn id="16" idx="0"/>
          </p:cNvCxnSpPr>
          <p:nvPr/>
        </p:nvCxnSpPr>
        <p:spPr>
          <a:xfrm>
            <a:off x="5849938" y="4310613"/>
            <a:ext cx="0" cy="133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8" idx="4"/>
            <a:endCxn id="19" idx="0"/>
          </p:cNvCxnSpPr>
          <p:nvPr/>
        </p:nvCxnSpPr>
        <p:spPr>
          <a:xfrm>
            <a:off x="7289800" y="4310613"/>
            <a:ext cx="0" cy="133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弧形 41"/>
          <p:cNvSpPr/>
          <p:nvPr/>
        </p:nvSpPr>
        <p:spPr>
          <a:xfrm>
            <a:off x="1368425" y="2402438"/>
            <a:ext cx="5903913" cy="792163"/>
          </a:xfrm>
          <a:prstGeom prst="arc">
            <a:avLst>
              <a:gd name="adj1" fmla="val 10877587"/>
              <a:gd name="adj2" fmla="val 21533414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3" name="弧形 42"/>
          <p:cNvSpPr/>
          <p:nvPr/>
        </p:nvSpPr>
        <p:spPr>
          <a:xfrm>
            <a:off x="1368425" y="3770863"/>
            <a:ext cx="5903913" cy="792163"/>
          </a:xfrm>
          <a:prstGeom prst="arc">
            <a:avLst>
              <a:gd name="adj1" fmla="val 10877587"/>
              <a:gd name="adj2" fmla="val 21533414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弧形 43"/>
          <p:cNvSpPr/>
          <p:nvPr/>
        </p:nvSpPr>
        <p:spPr>
          <a:xfrm>
            <a:off x="1368425" y="5283751"/>
            <a:ext cx="5903913" cy="792162"/>
          </a:xfrm>
          <a:prstGeom prst="arc">
            <a:avLst>
              <a:gd name="adj1" fmla="val 10877587"/>
              <a:gd name="adj2" fmla="val 21533414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1343025" y="1845226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2782888" y="1845226"/>
            <a:ext cx="179387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4295775" y="1845226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807075" y="1845226"/>
            <a:ext cx="179388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7246938" y="1845226"/>
            <a:ext cx="180975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0" name="直線接點 49"/>
          <p:cNvCxnSpPr/>
          <p:nvPr/>
        </p:nvCxnSpPr>
        <p:spPr>
          <a:xfrm>
            <a:off x="1522413" y="1961113"/>
            <a:ext cx="126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962275" y="1961113"/>
            <a:ext cx="133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4475163" y="1961113"/>
            <a:ext cx="1331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5986463" y="1961113"/>
            <a:ext cx="126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弧形 53"/>
          <p:cNvSpPr/>
          <p:nvPr/>
        </p:nvSpPr>
        <p:spPr>
          <a:xfrm>
            <a:off x="1414463" y="1511851"/>
            <a:ext cx="5905500" cy="792162"/>
          </a:xfrm>
          <a:prstGeom prst="arc">
            <a:avLst>
              <a:gd name="adj1" fmla="val 10877587"/>
              <a:gd name="adj2" fmla="val 21533414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738188" y="2762801"/>
            <a:ext cx="179387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738188" y="4131226"/>
            <a:ext cx="179387" cy="1793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738188" y="5642526"/>
            <a:ext cx="179387" cy="1809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8" name="直線接點 57"/>
          <p:cNvCxnSpPr>
            <a:stCxn id="55" idx="4"/>
            <a:endCxn id="56" idx="0"/>
          </p:cNvCxnSpPr>
          <p:nvPr/>
        </p:nvCxnSpPr>
        <p:spPr>
          <a:xfrm>
            <a:off x="827088" y="2942188"/>
            <a:ext cx="0" cy="118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56" idx="4"/>
            <a:endCxn id="57" idx="0"/>
          </p:cNvCxnSpPr>
          <p:nvPr/>
        </p:nvCxnSpPr>
        <p:spPr>
          <a:xfrm>
            <a:off x="827088" y="4310613"/>
            <a:ext cx="0" cy="133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Definition (Rainbow connection number)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 path is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rainbow</a:t>
                </a:r>
                <a:r>
                  <a:rPr lang="en-US" altLang="zh-TW" sz="2800" dirty="0" smtClean="0"/>
                  <a:t> if no two edges of it are colored the same.</a:t>
                </a:r>
              </a:p>
              <a:p>
                <a:r>
                  <a:rPr lang="en-US" altLang="zh-TW" sz="2800" dirty="0" smtClean="0"/>
                  <a:t>An edge-coloring graph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rainbow connected</a:t>
                </a:r>
                <a:r>
                  <a:rPr lang="en-US" altLang="zh-TW" sz="2800" dirty="0" smtClean="0"/>
                  <a:t> if any two vertices are connected by a rainbow path.</a:t>
                </a:r>
              </a:p>
              <a:p>
                <a:r>
                  <a:rPr lang="en-US" altLang="zh-TW" sz="2800" dirty="0" smtClean="0"/>
                  <a:t>We define the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rainbow connection number </a:t>
                </a:r>
                <a:r>
                  <a:rPr lang="en-US" altLang="zh-TW" sz="2800" dirty="0" smtClean="0"/>
                  <a:t>of a connected graph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sz="2800" dirty="0" smtClean="0"/>
                  <a:t>, denoted by rc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𝐺</m:t>
                    </m:r>
                    <m:r>
                      <a:rPr lang="en-US" altLang="zh-TW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, as the smallest number of colors that are needed in order to make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rainbow connected.</a:t>
                </a:r>
              </a:p>
              <a:p>
                <a:r>
                  <a:rPr lang="en-US" altLang="zh-TW" dirty="0" smtClean="0"/>
                  <a:t>A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strong rainbow connected</a:t>
                </a:r>
                <a:r>
                  <a:rPr lang="en-US" altLang="zh-TW" dirty="0" smtClean="0"/>
                  <a:t> if there exists a rainbow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geodesic for any two vertices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037" t="-1099" r="-1481" b="-20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1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688632"/>
              </a:xfrm>
            </p:spPr>
            <p:txBody>
              <a:bodyPr/>
              <a:lstStyle/>
              <a:p>
                <a:r>
                  <a:rPr lang="en-US" altLang="zh-TW" dirty="0" smtClean="0"/>
                  <a:t>Example: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</a:rPr>
                      <m:t>□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688632"/>
              </a:xfrm>
              <a:blipFill rotWithShape="1">
                <a:blip r:embed="rId3"/>
                <a:stretch>
                  <a:fillRect l="-889" t="-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橢圓 93"/>
          <p:cNvSpPr/>
          <p:nvPr/>
        </p:nvSpPr>
        <p:spPr>
          <a:xfrm>
            <a:off x="511142" y="2450635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2850769" y="2450635"/>
            <a:ext cx="180975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642857" y="2450635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2095317" y="2450635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1303229" y="2450635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9" name="橢圓 98"/>
          <p:cNvSpPr/>
          <p:nvPr/>
        </p:nvSpPr>
        <p:spPr>
          <a:xfrm>
            <a:off x="511142" y="3422110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0" name="橢圓 99"/>
          <p:cNvSpPr/>
          <p:nvPr/>
        </p:nvSpPr>
        <p:spPr>
          <a:xfrm>
            <a:off x="1303229" y="3422110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2095317" y="3422110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" name="橢圓 101"/>
          <p:cNvSpPr/>
          <p:nvPr/>
        </p:nvSpPr>
        <p:spPr>
          <a:xfrm>
            <a:off x="2850769" y="3422110"/>
            <a:ext cx="180975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3" name="橢圓 102"/>
          <p:cNvSpPr/>
          <p:nvPr/>
        </p:nvSpPr>
        <p:spPr>
          <a:xfrm>
            <a:off x="3642857" y="3422110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4" name="文字方塊 79"/>
          <p:cNvSpPr txBox="1">
            <a:spLocks noChangeArrowheads="1"/>
          </p:cNvSpPr>
          <p:nvPr/>
        </p:nvSpPr>
        <p:spPr bwMode="auto">
          <a:xfrm>
            <a:off x="776669" y="2197974"/>
            <a:ext cx="3600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5" name="文字方塊 81"/>
          <p:cNvSpPr txBox="1">
            <a:spLocks noChangeArrowheads="1"/>
          </p:cNvSpPr>
          <p:nvPr/>
        </p:nvSpPr>
        <p:spPr bwMode="auto">
          <a:xfrm>
            <a:off x="1608498" y="2178984"/>
            <a:ext cx="37882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06" name="文字方塊 82"/>
          <p:cNvSpPr txBox="1">
            <a:spLocks noChangeArrowheads="1"/>
          </p:cNvSpPr>
          <p:nvPr/>
        </p:nvSpPr>
        <p:spPr bwMode="auto">
          <a:xfrm>
            <a:off x="2368476" y="2197974"/>
            <a:ext cx="4142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CC00"/>
                </a:solidFill>
                <a:latin typeface="Calibri" pitchFamily="34" charset="0"/>
              </a:rPr>
              <a:t>3</a:t>
            </a:r>
            <a:endParaRPr kumimoji="0" lang="zh-TW" alt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07" name="文字方塊 83"/>
          <p:cNvSpPr txBox="1">
            <a:spLocks noChangeArrowheads="1"/>
          </p:cNvSpPr>
          <p:nvPr/>
        </p:nvSpPr>
        <p:spPr bwMode="auto">
          <a:xfrm>
            <a:off x="3157479" y="2197974"/>
            <a:ext cx="3596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00B050"/>
                </a:solidFill>
                <a:latin typeface="Calibri" pitchFamily="34" charset="0"/>
              </a:rPr>
              <a:t>4</a:t>
            </a:r>
            <a:endParaRPr kumimoji="0" lang="zh-TW" alt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8" name="文字方塊 84"/>
          <p:cNvSpPr txBox="1">
            <a:spLocks noChangeArrowheads="1"/>
          </p:cNvSpPr>
          <p:nvPr/>
        </p:nvSpPr>
        <p:spPr bwMode="auto">
          <a:xfrm>
            <a:off x="2023699" y="1658822"/>
            <a:ext cx="34477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0070C0"/>
                </a:solidFill>
                <a:latin typeface="Calibri" pitchFamily="34" charset="0"/>
              </a:rPr>
              <a:t>5</a:t>
            </a:r>
            <a:endParaRPr kumimoji="0" lang="zh-TW" alt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9" name="文字方塊 86"/>
          <p:cNvSpPr txBox="1">
            <a:spLocks noChangeArrowheads="1"/>
          </p:cNvSpPr>
          <p:nvPr/>
        </p:nvSpPr>
        <p:spPr bwMode="auto">
          <a:xfrm>
            <a:off x="1595080" y="3134078"/>
            <a:ext cx="3877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10" name="文字方塊 87"/>
          <p:cNvSpPr txBox="1">
            <a:spLocks noChangeArrowheads="1"/>
          </p:cNvSpPr>
          <p:nvPr/>
        </p:nvSpPr>
        <p:spPr bwMode="auto">
          <a:xfrm>
            <a:off x="2431820" y="3134078"/>
            <a:ext cx="2875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CC00"/>
                </a:solidFill>
                <a:latin typeface="Calibri" pitchFamily="34" charset="0"/>
              </a:rPr>
              <a:t>3</a:t>
            </a:r>
            <a:endParaRPr kumimoji="0" lang="zh-TW" alt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11" name="文字方塊 88"/>
          <p:cNvSpPr txBox="1">
            <a:spLocks noChangeArrowheads="1"/>
          </p:cNvSpPr>
          <p:nvPr/>
        </p:nvSpPr>
        <p:spPr bwMode="auto">
          <a:xfrm>
            <a:off x="3193234" y="3134078"/>
            <a:ext cx="28813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00B050"/>
                </a:solidFill>
                <a:latin typeface="Calibri" pitchFamily="34" charset="0"/>
              </a:rPr>
              <a:t>4</a:t>
            </a:r>
            <a:endParaRPr kumimoji="0" lang="zh-TW" alt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2" name="文字方塊 89"/>
          <p:cNvSpPr txBox="1">
            <a:spLocks noChangeArrowheads="1"/>
          </p:cNvSpPr>
          <p:nvPr/>
        </p:nvSpPr>
        <p:spPr bwMode="auto">
          <a:xfrm>
            <a:off x="1986673" y="3953232"/>
            <a:ext cx="34477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0070C0"/>
                </a:solidFill>
                <a:latin typeface="Calibri" pitchFamily="34" charset="0"/>
              </a:rPr>
              <a:t>5</a:t>
            </a:r>
            <a:endParaRPr kumimoji="0" lang="zh-TW" alt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3" name="文字方塊 90"/>
          <p:cNvSpPr txBox="1">
            <a:spLocks noChangeArrowheads="1"/>
          </p:cNvSpPr>
          <p:nvPr/>
        </p:nvSpPr>
        <p:spPr bwMode="auto">
          <a:xfrm>
            <a:off x="306446" y="2800766"/>
            <a:ext cx="3600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4" name="文字方塊 91"/>
          <p:cNvSpPr txBox="1">
            <a:spLocks noChangeArrowheads="1"/>
          </p:cNvSpPr>
          <p:nvPr/>
        </p:nvSpPr>
        <p:spPr bwMode="auto">
          <a:xfrm>
            <a:off x="1324321" y="2800766"/>
            <a:ext cx="3743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15" name="文字方塊 92"/>
          <p:cNvSpPr txBox="1">
            <a:spLocks noChangeArrowheads="1"/>
          </p:cNvSpPr>
          <p:nvPr/>
        </p:nvSpPr>
        <p:spPr bwMode="auto">
          <a:xfrm>
            <a:off x="2187608" y="2789365"/>
            <a:ext cx="28803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CC00"/>
                </a:solidFill>
                <a:latin typeface="Calibri" pitchFamily="34" charset="0"/>
              </a:rPr>
              <a:t>3</a:t>
            </a:r>
            <a:endParaRPr kumimoji="0" lang="zh-TW" alt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16" name="文字方塊 93"/>
          <p:cNvSpPr txBox="1">
            <a:spLocks noChangeArrowheads="1"/>
          </p:cNvSpPr>
          <p:nvPr/>
        </p:nvSpPr>
        <p:spPr bwMode="auto">
          <a:xfrm>
            <a:off x="2941256" y="2800766"/>
            <a:ext cx="288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00B050"/>
                </a:solidFill>
                <a:latin typeface="Calibri" pitchFamily="34" charset="0"/>
              </a:rPr>
              <a:t>4</a:t>
            </a:r>
            <a:endParaRPr kumimoji="0" lang="zh-TW" alt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7" name="文字方塊 94"/>
          <p:cNvSpPr txBox="1">
            <a:spLocks noChangeArrowheads="1"/>
          </p:cNvSpPr>
          <p:nvPr/>
        </p:nvSpPr>
        <p:spPr bwMode="auto">
          <a:xfrm>
            <a:off x="3734066" y="2800766"/>
            <a:ext cx="28813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0070C0"/>
                </a:solidFill>
                <a:latin typeface="Calibri" pitchFamily="34" charset="0"/>
              </a:rPr>
              <a:t>5</a:t>
            </a:r>
            <a:endParaRPr kumimoji="0" lang="zh-TW" alt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8" name="文字方塊 135"/>
          <p:cNvSpPr txBox="1">
            <a:spLocks noChangeArrowheads="1"/>
          </p:cNvSpPr>
          <p:nvPr/>
        </p:nvSpPr>
        <p:spPr bwMode="auto">
          <a:xfrm>
            <a:off x="776768" y="3134078"/>
            <a:ext cx="35999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9" name="直線接點 118"/>
          <p:cNvCxnSpPr>
            <a:stCxn id="94" idx="4"/>
            <a:endCxn id="99" idx="0"/>
          </p:cNvCxnSpPr>
          <p:nvPr/>
        </p:nvCxnSpPr>
        <p:spPr>
          <a:xfrm>
            <a:off x="600836" y="263002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直線接點 119"/>
          <p:cNvCxnSpPr>
            <a:stCxn id="98" idx="4"/>
            <a:endCxn id="100" idx="0"/>
          </p:cNvCxnSpPr>
          <p:nvPr/>
        </p:nvCxnSpPr>
        <p:spPr>
          <a:xfrm>
            <a:off x="1392923" y="263002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直線接點 120"/>
          <p:cNvCxnSpPr>
            <a:stCxn id="97" idx="4"/>
            <a:endCxn id="101" idx="0"/>
          </p:cNvCxnSpPr>
          <p:nvPr/>
        </p:nvCxnSpPr>
        <p:spPr>
          <a:xfrm>
            <a:off x="2185011" y="263002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直線接點 121"/>
          <p:cNvCxnSpPr>
            <a:stCxn id="95" idx="4"/>
            <a:endCxn id="102" idx="0"/>
          </p:cNvCxnSpPr>
          <p:nvPr/>
        </p:nvCxnSpPr>
        <p:spPr>
          <a:xfrm>
            <a:off x="2941257" y="263002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接點 122"/>
          <p:cNvCxnSpPr>
            <a:stCxn id="96" idx="4"/>
            <a:endCxn id="103" idx="0"/>
          </p:cNvCxnSpPr>
          <p:nvPr/>
        </p:nvCxnSpPr>
        <p:spPr>
          <a:xfrm>
            <a:off x="3732551" y="2630022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接點 123"/>
          <p:cNvCxnSpPr>
            <a:stCxn id="94" idx="6"/>
            <a:endCxn id="98" idx="2"/>
          </p:cNvCxnSpPr>
          <p:nvPr/>
        </p:nvCxnSpPr>
        <p:spPr>
          <a:xfrm>
            <a:off x="690529" y="2540329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接點 124"/>
          <p:cNvCxnSpPr>
            <a:stCxn id="98" idx="6"/>
            <a:endCxn id="97" idx="2"/>
          </p:cNvCxnSpPr>
          <p:nvPr/>
        </p:nvCxnSpPr>
        <p:spPr>
          <a:xfrm>
            <a:off x="1482617" y="2540329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接點 125"/>
          <p:cNvCxnSpPr>
            <a:stCxn id="97" idx="6"/>
            <a:endCxn id="95" idx="2"/>
          </p:cNvCxnSpPr>
          <p:nvPr/>
        </p:nvCxnSpPr>
        <p:spPr>
          <a:xfrm>
            <a:off x="2274705" y="2540329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接點 126"/>
          <p:cNvCxnSpPr>
            <a:stCxn id="95" idx="6"/>
            <a:endCxn id="96" idx="2"/>
          </p:cNvCxnSpPr>
          <p:nvPr/>
        </p:nvCxnSpPr>
        <p:spPr>
          <a:xfrm>
            <a:off x="3031744" y="2540329"/>
            <a:ext cx="6111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直線接點 127"/>
          <p:cNvCxnSpPr>
            <a:stCxn id="99" idx="6"/>
            <a:endCxn id="100" idx="2"/>
          </p:cNvCxnSpPr>
          <p:nvPr/>
        </p:nvCxnSpPr>
        <p:spPr>
          <a:xfrm>
            <a:off x="690529" y="3511804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線接點 128"/>
          <p:cNvCxnSpPr>
            <a:stCxn id="100" idx="6"/>
            <a:endCxn id="101" idx="2"/>
          </p:cNvCxnSpPr>
          <p:nvPr/>
        </p:nvCxnSpPr>
        <p:spPr>
          <a:xfrm>
            <a:off x="1482617" y="3511804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直線接點 129"/>
          <p:cNvCxnSpPr>
            <a:stCxn id="101" idx="6"/>
            <a:endCxn id="102" idx="2"/>
          </p:cNvCxnSpPr>
          <p:nvPr/>
        </p:nvCxnSpPr>
        <p:spPr>
          <a:xfrm>
            <a:off x="2274705" y="3511804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直線接點 130"/>
          <p:cNvCxnSpPr>
            <a:stCxn id="102" idx="6"/>
            <a:endCxn id="103" idx="2"/>
          </p:cNvCxnSpPr>
          <p:nvPr/>
        </p:nvCxnSpPr>
        <p:spPr>
          <a:xfrm>
            <a:off x="3031744" y="3511804"/>
            <a:ext cx="6111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弧形 131"/>
          <p:cNvSpPr/>
          <p:nvPr/>
        </p:nvSpPr>
        <p:spPr>
          <a:xfrm>
            <a:off x="600836" y="2028709"/>
            <a:ext cx="3131714" cy="812413"/>
          </a:xfrm>
          <a:prstGeom prst="arc">
            <a:avLst>
              <a:gd name="adj1" fmla="val 10779966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" name="弧形 132"/>
          <p:cNvSpPr/>
          <p:nvPr/>
        </p:nvSpPr>
        <p:spPr>
          <a:xfrm rot="5400000">
            <a:off x="1806935" y="1999985"/>
            <a:ext cx="747145" cy="3159348"/>
          </a:xfrm>
          <a:prstGeom prst="arc">
            <a:avLst>
              <a:gd name="adj1" fmla="val 16199343"/>
              <a:gd name="adj2" fmla="val 537711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4" name="橢圓 143"/>
          <p:cNvSpPr/>
          <p:nvPr/>
        </p:nvSpPr>
        <p:spPr>
          <a:xfrm>
            <a:off x="4716134" y="2420611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5" name="橢圓 144"/>
          <p:cNvSpPr/>
          <p:nvPr/>
        </p:nvSpPr>
        <p:spPr>
          <a:xfrm>
            <a:off x="7055761" y="2420611"/>
            <a:ext cx="180975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6" name="橢圓 145"/>
          <p:cNvSpPr/>
          <p:nvPr/>
        </p:nvSpPr>
        <p:spPr>
          <a:xfrm>
            <a:off x="7847849" y="2420611"/>
            <a:ext cx="179387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7" name="橢圓 146"/>
          <p:cNvSpPr/>
          <p:nvPr/>
        </p:nvSpPr>
        <p:spPr>
          <a:xfrm>
            <a:off x="6300309" y="2420611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8" name="橢圓 147"/>
          <p:cNvSpPr/>
          <p:nvPr/>
        </p:nvSpPr>
        <p:spPr>
          <a:xfrm>
            <a:off x="5508221" y="2420611"/>
            <a:ext cx="179388" cy="179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9" name="橢圓 148"/>
          <p:cNvSpPr/>
          <p:nvPr/>
        </p:nvSpPr>
        <p:spPr>
          <a:xfrm>
            <a:off x="4716134" y="3392086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0" name="橢圓 149"/>
          <p:cNvSpPr/>
          <p:nvPr/>
        </p:nvSpPr>
        <p:spPr>
          <a:xfrm>
            <a:off x="5508221" y="3392086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1" name="橢圓 150"/>
          <p:cNvSpPr/>
          <p:nvPr/>
        </p:nvSpPr>
        <p:spPr>
          <a:xfrm>
            <a:off x="6300309" y="3392086"/>
            <a:ext cx="179388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2" name="橢圓 151"/>
          <p:cNvSpPr/>
          <p:nvPr/>
        </p:nvSpPr>
        <p:spPr>
          <a:xfrm>
            <a:off x="7055761" y="3392086"/>
            <a:ext cx="180975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3" name="橢圓 152"/>
          <p:cNvSpPr/>
          <p:nvPr/>
        </p:nvSpPr>
        <p:spPr>
          <a:xfrm>
            <a:off x="7847849" y="3392086"/>
            <a:ext cx="179387" cy="179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4" name="文字方塊 79"/>
          <p:cNvSpPr txBox="1">
            <a:spLocks noChangeArrowheads="1"/>
          </p:cNvSpPr>
          <p:nvPr/>
        </p:nvSpPr>
        <p:spPr bwMode="auto">
          <a:xfrm>
            <a:off x="4981661" y="2167950"/>
            <a:ext cx="3600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5" name="文字方塊 81"/>
          <p:cNvSpPr txBox="1">
            <a:spLocks noChangeArrowheads="1"/>
          </p:cNvSpPr>
          <p:nvPr/>
        </p:nvSpPr>
        <p:spPr bwMode="auto">
          <a:xfrm>
            <a:off x="5813490" y="2148960"/>
            <a:ext cx="37882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56" name="文字方塊 82"/>
          <p:cNvSpPr txBox="1">
            <a:spLocks noChangeArrowheads="1"/>
          </p:cNvSpPr>
          <p:nvPr/>
        </p:nvSpPr>
        <p:spPr bwMode="auto">
          <a:xfrm>
            <a:off x="6573468" y="2167950"/>
            <a:ext cx="4142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CC00"/>
                </a:solidFill>
                <a:latin typeface="Calibri" pitchFamily="34" charset="0"/>
              </a:rPr>
              <a:t>3</a:t>
            </a:r>
            <a:endParaRPr kumimoji="0" lang="zh-TW" alt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57" name="文字方塊 83"/>
          <p:cNvSpPr txBox="1">
            <a:spLocks noChangeArrowheads="1"/>
          </p:cNvSpPr>
          <p:nvPr/>
        </p:nvSpPr>
        <p:spPr bwMode="auto">
          <a:xfrm>
            <a:off x="7362471" y="2167950"/>
            <a:ext cx="3596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8" name="文字方塊 84"/>
          <p:cNvSpPr txBox="1">
            <a:spLocks noChangeArrowheads="1"/>
          </p:cNvSpPr>
          <p:nvPr/>
        </p:nvSpPr>
        <p:spPr bwMode="auto">
          <a:xfrm>
            <a:off x="6228691" y="1628798"/>
            <a:ext cx="34477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59" name="文字方塊 86"/>
          <p:cNvSpPr txBox="1">
            <a:spLocks noChangeArrowheads="1"/>
          </p:cNvSpPr>
          <p:nvPr/>
        </p:nvSpPr>
        <p:spPr bwMode="auto">
          <a:xfrm>
            <a:off x="5800072" y="3104054"/>
            <a:ext cx="3877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60" name="文字方塊 87"/>
          <p:cNvSpPr txBox="1">
            <a:spLocks noChangeArrowheads="1"/>
          </p:cNvSpPr>
          <p:nvPr/>
        </p:nvSpPr>
        <p:spPr bwMode="auto">
          <a:xfrm>
            <a:off x="6636812" y="3104054"/>
            <a:ext cx="28758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CC00"/>
                </a:solidFill>
                <a:latin typeface="Calibri" pitchFamily="34" charset="0"/>
              </a:rPr>
              <a:t>3</a:t>
            </a:r>
            <a:endParaRPr kumimoji="0" lang="zh-TW" alt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61" name="文字方塊 88"/>
          <p:cNvSpPr txBox="1">
            <a:spLocks noChangeArrowheads="1"/>
          </p:cNvSpPr>
          <p:nvPr/>
        </p:nvSpPr>
        <p:spPr bwMode="auto">
          <a:xfrm>
            <a:off x="7398226" y="3104054"/>
            <a:ext cx="28813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2" name="文字方塊 89"/>
          <p:cNvSpPr txBox="1">
            <a:spLocks noChangeArrowheads="1"/>
          </p:cNvSpPr>
          <p:nvPr/>
        </p:nvSpPr>
        <p:spPr bwMode="auto">
          <a:xfrm>
            <a:off x="6191665" y="3923208"/>
            <a:ext cx="34477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63" name="文字方塊 90"/>
          <p:cNvSpPr txBox="1">
            <a:spLocks noChangeArrowheads="1"/>
          </p:cNvSpPr>
          <p:nvPr/>
        </p:nvSpPr>
        <p:spPr bwMode="auto">
          <a:xfrm>
            <a:off x="4511438" y="2770742"/>
            <a:ext cx="3600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" name="文字方塊 91"/>
          <p:cNvSpPr txBox="1">
            <a:spLocks noChangeArrowheads="1"/>
          </p:cNvSpPr>
          <p:nvPr/>
        </p:nvSpPr>
        <p:spPr bwMode="auto">
          <a:xfrm>
            <a:off x="5529313" y="2770742"/>
            <a:ext cx="3743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65" name="文字方塊 92"/>
          <p:cNvSpPr txBox="1">
            <a:spLocks noChangeArrowheads="1"/>
          </p:cNvSpPr>
          <p:nvPr/>
        </p:nvSpPr>
        <p:spPr bwMode="auto">
          <a:xfrm>
            <a:off x="6392600" y="2759341"/>
            <a:ext cx="28803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CC00"/>
                </a:solidFill>
                <a:latin typeface="Calibri" pitchFamily="34" charset="0"/>
              </a:rPr>
              <a:t>3</a:t>
            </a:r>
            <a:endParaRPr kumimoji="0" lang="zh-TW" altLang="en-US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66" name="文字方塊 93"/>
          <p:cNvSpPr txBox="1">
            <a:spLocks noChangeArrowheads="1"/>
          </p:cNvSpPr>
          <p:nvPr/>
        </p:nvSpPr>
        <p:spPr bwMode="auto">
          <a:xfrm>
            <a:off x="7146248" y="2770742"/>
            <a:ext cx="288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7" name="文字方塊 94"/>
          <p:cNvSpPr txBox="1">
            <a:spLocks noChangeArrowheads="1"/>
          </p:cNvSpPr>
          <p:nvPr/>
        </p:nvSpPr>
        <p:spPr bwMode="auto">
          <a:xfrm>
            <a:off x="7939058" y="2770742"/>
            <a:ext cx="28813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C8F18"/>
                </a:solidFill>
                <a:latin typeface="Calibri" pitchFamily="34" charset="0"/>
              </a:rPr>
              <a:t>2</a:t>
            </a:r>
            <a:endParaRPr kumimoji="0" lang="zh-TW" altLang="en-US" dirty="0">
              <a:solidFill>
                <a:srgbClr val="FC8F18"/>
              </a:solidFill>
              <a:latin typeface="Calibri" pitchFamily="34" charset="0"/>
            </a:endParaRPr>
          </a:p>
        </p:txBody>
      </p:sp>
      <p:sp>
        <p:nvSpPr>
          <p:cNvPr id="168" name="文字方塊 135"/>
          <p:cNvSpPr txBox="1">
            <a:spLocks noChangeArrowheads="1"/>
          </p:cNvSpPr>
          <p:nvPr/>
        </p:nvSpPr>
        <p:spPr bwMode="auto">
          <a:xfrm>
            <a:off x="4981760" y="3104054"/>
            <a:ext cx="35999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69" name="直線接點 168"/>
          <p:cNvCxnSpPr>
            <a:stCxn id="144" idx="4"/>
            <a:endCxn id="149" idx="0"/>
          </p:cNvCxnSpPr>
          <p:nvPr/>
        </p:nvCxnSpPr>
        <p:spPr>
          <a:xfrm>
            <a:off x="4805828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直線接點 169"/>
          <p:cNvCxnSpPr>
            <a:stCxn id="148" idx="4"/>
            <a:endCxn id="150" idx="0"/>
          </p:cNvCxnSpPr>
          <p:nvPr/>
        </p:nvCxnSpPr>
        <p:spPr>
          <a:xfrm>
            <a:off x="5597915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直線接點 170"/>
          <p:cNvCxnSpPr>
            <a:stCxn id="147" idx="4"/>
            <a:endCxn id="151" idx="0"/>
          </p:cNvCxnSpPr>
          <p:nvPr/>
        </p:nvCxnSpPr>
        <p:spPr>
          <a:xfrm>
            <a:off x="6390003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直線接點 171"/>
          <p:cNvCxnSpPr>
            <a:stCxn id="145" idx="4"/>
            <a:endCxn id="152" idx="0"/>
          </p:cNvCxnSpPr>
          <p:nvPr/>
        </p:nvCxnSpPr>
        <p:spPr>
          <a:xfrm>
            <a:off x="7146249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直線接點 172"/>
          <p:cNvCxnSpPr>
            <a:stCxn id="146" idx="4"/>
            <a:endCxn id="153" idx="0"/>
          </p:cNvCxnSpPr>
          <p:nvPr/>
        </p:nvCxnSpPr>
        <p:spPr>
          <a:xfrm>
            <a:off x="7937543" y="2599998"/>
            <a:ext cx="0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直線接點 173"/>
          <p:cNvCxnSpPr>
            <a:stCxn id="144" idx="6"/>
            <a:endCxn id="148" idx="2"/>
          </p:cNvCxnSpPr>
          <p:nvPr/>
        </p:nvCxnSpPr>
        <p:spPr>
          <a:xfrm>
            <a:off x="4895521" y="2510305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直線接點 174"/>
          <p:cNvCxnSpPr>
            <a:stCxn id="148" idx="6"/>
            <a:endCxn id="147" idx="2"/>
          </p:cNvCxnSpPr>
          <p:nvPr/>
        </p:nvCxnSpPr>
        <p:spPr>
          <a:xfrm>
            <a:off x="5687609" y="2510305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直線接點 175"/>
          <p:cNvCxnSpPr>
            <a:stCxn id="147" idx="6"/>
            <a:endCxn id="145" idx="2"/>
          </p:cNvCxnSpPr>
          <p:nvPr/>
        </p:nvCxnSpPr>
        <p:spPr>
          <a:xfrm>
            <a:off x="6479697" y="2510305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直線接點 176"/>
          <p:cNvCxnSpPr>
            <a:stCxn id="145" idx="6"/>
            <a:endCxn id="146" idx="2"/>
          </p:cNvCxnSpPr>
          <p:nvPr/>
        </p:nvCxnSpPr>
        <p:spPr>
          <a:xfrm>
            <a:off x="7236736" y="2510305"/>
            <a:ext cx="6111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直線接點 177"/>
          <p:cNvCxnSpPr>
            <a:stCxn id="149" idx="6"/>
            <a:endCxn id="150" idx="2"/>
          </p:cNvCxnSpPr>
          <p:nvPr/>
        </p:nvCxnSpPr>
        <p:spPr>
          <a:xfrm>
            <a:off x="4895521" y="3481780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直線接點 178"/>
          <p:cNvCxnSpPr>
            <a:stCxn id="150" idx="6"/>
            <a:endCxn id="151" idx="2"/>
          </p:cNvCxnSpPr>
          <p:nvPr/>
        </p:nvCxnSpPr>
        <p:spPr>
          <a:xfrm>
            <a:off x="5687609" y="3481780"/>
            <a:ext cx="612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直線接點 179"/>
          <p:cNvCxnSpPr>
            <a:stCxn id="151" idx="6"/>
            <a:endCxn id="152" idx="2"/>
          </p:cNvCxnSpPr>
          <p:nvPr/>
        </p:nvCxnSpPr>
        <p:spPr>
          <a:xfrm>
            <a:off x="6479697" y="3481780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直線接點 180"/>
          <p:cNvCxnSpPr>
            <a:stCxn id="152" idx="6"/>
            <a:endCxn id="153" idx="2"/>
          </p:cNvCxnSpPr>
          <p:nvPr/>
        </p:nvCxnSpPr>
        <p:spPr>
          <a:xfrm>
            <a:off x="7236736" y="3481780"/>
            <a:ext cx="61111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弧形 181"/>
          <p:cNvSpPr/>
          <p:nvPr/>
        </p:nvSpPr>
        <p:spPr>
          <a:xfrm>
            <a:off x="4805828" y="1998685"/>
            <a:ext cx="3131714" cy="812413"/>
          </a:xfrm>
          <a:prstGeom prst="arc">
            <a:avLst>
              <a:gd name="adj1" fmla="val 10779966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3" name="弧形 182"/>
          <p:cNvSpPr/>
          <p:nvPr/>
        </p:nvSpPr>
        <p:spPr>
          <a:xfrm rot="5400000">
            <a:off x="6011927" y="1969961"/>
            <a:ext cx="747145" cy="3159348"/>
          </a:xfrm>
          <a:prstGeom prst="arc">
            <a:avLst>
              <a:gd name="adj1" fmla="val 16199343"/>
              <a:gd name="adj2" fmla="val 537711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文字方塊 193"/>
              <p:cNvSpPr txBox="1"/>
              <p:nvPr/>
            </p:nvSpPr>
            <p:spPr>
              <a:xfrm>
                <a:off x="5800072" y="4653136"/>
                <a:ext cx="1313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0" dirty="0" err="1" smtClean="0"/>
                  <a:t>rc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=3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4" name="文字方塊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072" y="4653136"/>
                <a:ext cx="13136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70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7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Previous Results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Theorem 1  (</a:t>
                </a:r>
                <a:r>
                  <a:rPr lang="en-US" altLang="zh-TW" dirty="0" err="1" smtClean="0"/>
                  <a:t>Xueliang</a:t>
                </a:r>
                <a:r>
                  <a:rPr lang="en-US" altLang="zh-TW" dirty="0" smtClean="0"/>
                  <a:t> Li,  </a:t>
                </a:r>
                <a:r>
                  <a:rPr lang="en-US" altLang="zh-TW" dirty="0" err="1" smtClean="0"/>
                  <a:t>Yuefang</a:t>
                </a:r>
                <a:r>
                  <a:rPr lang="en-US" altLang="zh-TW" dirty="0" smtClean="0"/>
                  <a:t> Sun)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F</a:t>
                </a:r>
                <a:r>
                  <a:rPr lang="en-US" altLang="zh-TW" dirty="0" smtClean="0"/>
                  <a:t>or any connected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G</m:t>
                    </m:r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𝑑𝑖𝑎𝑚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)≤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𝑟𝑐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𝑠𝑟𝑐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Theorem 2  (</a:t>
                </a:r>
                <a:r>
                  <a:rPr lang="en-US" altLang="zh-TW" dirty="0" err="1" smtClean="0"/>
                  <a:t>Xueliang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Li,  </a:t>
                </a:r>
                <a:r>
                  <a:rPr lang="en-US" altLang="zh-TW" dirty="0" err="1"/>
                  <a:t>Yuefang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Sun)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□</m:t>
                    </m:r>
                    <m:box>
                      <m:box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□</m:t>
                        </m:r>
                      </m:e>
                    </m:box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⋯□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≥2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(1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is connected. Then 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𝑟𝑐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𝑟𝑐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rgbClr val="FF0000"/>
                    </a:solidFill>
                  </a:rPr>
                  <a:t>Moreover,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𝑟𝑐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, then the equality holds.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3"/>
                <a:stretch>
                  <a:fillRect l="-1259" t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064388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 action="ppaction://hlinksldjump"/>
              </a:rPr>
              <a:t>back1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36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</p:spPr>
            <p:txBody>
              <a:bodyPr/>
              <a:lstStyle/>
              <a:p>
                <a:r>
                  <a:rPr lang="en-US" altLang="zh-TW" dirty="0" smtClean="0"/>
                  <a:t>Theorem 3  (M. </a:t>
                </a:r>
                <a:r>
                  <a:rPr lang="en-US" altLang="zh-TW" dirty="0" err="1" smtClean="0"/>
                  <a:t>Basavaraju</a:t>
                </a:r>
                <a:r>
                  <a:rPr lang="en-US" altLang="zh-TW" dirty="0" smtClean="0"/>
                  <a:t>, L.S. </a:t>
                </a:r>
                <a:r>
                  <a:rPr lang="en-US" altLang="zh-TW" dirty="0" err="1" smtClean="0"/>
                  <a:t>Chandran</a:t>
                </a:r>
                <a:r>
                  <a:rPr lang="en-US" altLang="zh-TW" dirty="0" smtClean="0"/>
                  <a:t>, D. </a:t>
                </a:r>
                <a:r>
                  <a:rPr lang="en-US" altLang="zh-TW" dirty="0" err="1" smtClean="0"/>
                  <a:t>Rajendraprasad</a:t>
                </a:r>
                <a:r>
                  <a:rPr lang="en-US" altLang="zh-TW" dirty="0" smtClean="0"/>
                  <a:t>, and A. </a:t>
                </a:r>
                <a:r>
                  <a:rPr lang="en-US" altLang="zh-TW" dirty="0" err="1" smtClean="0"/>
                  <a:t>Ramaswamy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non-trivial connected graphs,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𝑟𝑐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□</m:t>
                        </m:r>
                        <m:box>
                          <m:box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box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≤2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𝑟𝑎𝑑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+2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𝑟𝑎𝑑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  <a:blipFill rotWithShape="1">
                <a:blip r:embed="rId3"/>
                <a:stretch>
                  <a:fillRect l="-1259" t="-922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7884368" y="56612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 action="ppaction://hlinksldjump"/>
              </a:rPr>
              <a:t>back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7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n-US" altLang="zh-TW" dirty="0" smtClean="0"/>
              <a:t>Main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r>
              <a:rPr lang="en-US" altLang="zh-TW" dirty="0" smtClean="0"/>
              <a:t>Particular labeling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228725" y="2238648"/>
            <a:ext cx="180975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795588" y="2238648"/>
            <a:ext cx="179387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397375" y="2238648"/>
            <a:ext cx="179388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981700" y="2238648"/>
            <a:ext cx="179388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228725" y="3751535"/>
            <a:ext cx="180975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95588" y="3751535"/>
            <a:ext cx="179387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397375" y="3751535"/>
            <a:ext cx="179388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981700" y="3751535"/>
            <a:ext cx="179388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2" name="直線接點 11"/>
          <p:cNvCxnSpPr>
            <a:stCxn id="4" idx="6"/>
            <a:endCxn id="5" idx="2"/>
          </p:cNvCxnSpPr>
          <p:nvPr/>
        </p:nvCxnSpPr>
        <p:spPr>
          <a:xfrm>
            <a:off x="1409700" y="2329135"/>
            <a:ext cx="1385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8" idx="6"/>
            <a:endCxn id="9" idx="2"/>
          </p:cNvCxnSpPr>
          <p:nvPr/>
        </p:nvCxnSpPr>
        <p:spPr>
          <a:xfrm>
            <a:off x="1409700" y="3840435"/>
            <a:ext cx="1385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6"/>
            <a:endCxn id="6" idx="2"/>
          </p:cNvCxnSpPr>
          <p:nvPr/>
        </p:nvCxnSpPr>
        <p:spPr>
          <a:xfrm>
            <a:off x="2974975" y="2329135"/>
            <a:ext cx="142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6"/>
            <a:endCxn id="7" idx="2"/>
          </p:cNvCxnSpPr>
          <p:nvPr/>
        </p:nvCxnSpPr>
        <p:spPr>
          <a:xfrm>
            <a:off x="4576763" y="2329135"/>
            <a:ext cx="1404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9" idx="6"/>
            <a:endCxn id="10" idx="2"/>
          </p:cNvCxnSpPr>
          <p:nvPr/>
        </p:nvCxnSpPr>
        <p:spPr>
          <a:xfrm>
            <a:off x="2974975" y="3840435"/>
            <a:ext cx="142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10" idx="6"/>
            <a:endCxn id="11" idx="2"/>
          </p:cNvCxnSpPr>
          <p:nvPr/>
        </p:nvCxnSpPr>
        <p:spPr>
          <a:xfrm>
            <a:off x="4576763" y="3842023"/>
            <a:ext cx="1404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4" idx="4"/>
            <a:endCxn id="8" idx="0"/>
          </p:cNvCxnSpPr>
          <p:nvPr/>
        </p:nvCxnSpPr>
        <p:spPr>
          <a:xfrm>
            <a:off x="1319213" y="2419623"/>
            <a:ext cx="0" cy="133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直線接點 18"/>
          <p:cNvCxnSpPr>
            <a:stCxn id="7" idx="4"/>
            <a:endCxn id="11" idx="0"/>
          </p:cNvCxnSpPr>
          <p:nvPr/>
        </p:nvCxnSpPr>
        <p:spPr>
          <a:xfrm>
            <a:off x="6072188" y="24196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5" idx="4"/>
            <a:endCxn id="9" idx="0"/>
          </p:cNvCxnSpPr>
          <p:nvPr/>
        </p:nvCxnSpPr>
        <p:spPr>
          <a:xfrm>
            <a:off x="2886075" y="24196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6" idx="4"/>
            <a:endCxn id="10" idx="0"/>
          </p:cNvCxnSpPr>
          <p:nvPr/>
        </p:nvCxnSpPr>
        <p:spPr>
          <a:xfrm>
            <a:off x="4487863" y="24196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91"/>
          <p:cNvSpPr txBox="1">
            <a:spLocks noChangeArrowheads="1"/>
          </p:cNvSpPr>
          <p:nvPr/>
        </p:nvSpPr>
        <p:spPr bwMode="auto">
          <a:xfrm>
            <a:off x="1804988" y="201322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3" name="文字方塊 92"/>
          <p:cNvSpPr txBox="1">
            <a:spLocks noChangeArrowheads="1"/>
          </p:cNvSpPr>
          <p:nvPr/>
        </p:nvSpPr>
        <p:spPr bwMode="auto">
          <a:xfrm>
            <a:off x="1804988" y="382297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4" name="文字方塊 93"/>
          <p:cNvSpPr txBox="1">
            <a:spLocks noChangeArrowheads="1"/>
          </p:cNvSpPr>
          <p:nvPr/>
        </p:nvSpPr>
        <p:spPr bwMode="auto">
          <a:xfrm>
            <a:off x="3389313" y="201322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5" name="文字方塊 94"/>
          <p:cNvSpPr txBox="1">
            <a:spLocks noChangeArrowheads="1"/>
          </p:cNvSpPr>
          <p:nvPr/>
        </p:nvSpPr>
        <p:spPr bwMode="auto">
          <a:xfrm>
            <a:off x="2390775" y="2900635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6" name="文字方塊 95"/>
          <p:cNvSpPr txBox="1">
            <a:spLocks noChangeArrowheads="1"/>
          </p:cNvSpPr>
          <p:nvPr/>
        </p:nvSpPr>
        <p:spPr bwMode="auto">
          <a:xfrm>
            <a:off x="3389313" y="382297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7" name="文字方塊 96"/>
          <p:cNvSpPr txBox="1">
            <a:spLocks noChangeArrowheads="1"/>
          </p:cNvSpPr>
          <p:nvPr/>
        </p:nvSpPr>
        <p:spPr bwMode="auto">
          <a:xfrm>
            <a:off x="5045075" y="201322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8" name="文字方塊 97"/>
          <p:cNvSpPr txBox="1">
            <a:spLocks noChangeArrowheads="1"/>
          </p:cNvSpPr>
          <p:nvPr/>
        </p:nvSpPr>
        <p:spPr bwMode="auto">
          <a:xfrm>
            <a:off x="5045075" y="382297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9" name="文字方塊 98"/>
          <p:cNvSpPr txBox="1">
            <a:spLocks noChangeArrowheads="1"/>
          </p:cNvSpPr>
          <p:nvPr/>
        </p:nvSpPr>
        <p:spPr bwMode="auto">
          <a:xfrm>
            <a:off x="5910263" y="2887935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0" name="文字方塊 99"/>
          <p:cNvSpPr txBox="1">
            <a:spLocks noChangeArrowheads="1"/>
          </p:cNvSpPr>
          <p:nvPr/>
        </p:nvSpPr>
        <p:spPr bwMode="auto">
          <a:xfrm>
            <a:off x="4086225" y="2900635"/>
            <a:ext cx="487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7494588" y="2238648"/>
            <a:ext cx="179387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7494588" y="3751535"/>
            <a:ext cx="179387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33" name="直線接點 32"/>
          <p:cNvCxnSpPr>
            <a:stCxn id="7" idx="6"/>
            <a:endCxn id="31" idx="2"/>
          </p:cNvCxnSpPr>
          <p:nvPr/>
        </p:nvCxnSpPr>
        <p:spPr>
          <a:xfrm>
            <a:off x="6161088" y="2329135"/>
            <a:ext cx="1333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1" idx="6"/>
            <a:endCxn id="32" idx="2"/>
          </p:cNvCxnSpPr>
          <p:nvPr/>
        </p:nvCxnSpPr>
        <p:spPr>
          <a:xfrm>
            <a:off x="6161088" y="3842023"/>
            <a:ext cx="1333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31" idx="4"/>
            <a:endCxn id="32" idx="0"/>
          </p:cNvCxnSpPr>
          <p:nvPr/>
        </p:nvCxnSpPr>
        <p:spPr>
          <a:xfrm>
            <a:off x="7583488" y="24196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116"/>
          <p:cNvSpPr txBox="1">
            <a:spLocks noChangeArrowheads="1"/>
          </p:cNvSpPr>
          <p:nvPr/>
        </p:nvSpPr>
        <p:spPr bwMode="auto">
          <a:xfrm>
            <a:off x="6557963" y="201322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7" name="文字方塊 117"/>
          <p:cNvSpPr txBox="1">
            <a:spLocks noChangeArrowheads="1"/>
          </p:cNvSpPr>
          <p:nvPr/>
        </p:nvSpPr>
        <p:spPr bwMode="auto">
          <a:xfrm>
            <a:off x="6557963" y="382297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8" name="文字方塊 118"/>
          <p:cNvSpPr txBox="1">
            <a:spLocks noChangeArrowheads="1"/>
          </p:cNvSpPr>
          <p:nvPr/>
        </p:nvSpPr>
        <p:spPr bwMode="auto">
          <a:xfrm>
            <a:off x="900113" y="2897460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9" name="文字方塊 123"/>
          <p:cNvSpPr txBox="1">
            <a:spLocks noChangeArrowheads="1"/>
          </p:cNvSpPr>
          <p:nvPr/>
        </p:nvSpPr>
        <p:spPr bwMode="auto">
          <a:xfrm>
            <a:off x="7421563" y="2887935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1228725" y="4715148"/>
            <a:ext cx="180975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2795588" y="4715148"/>
            <a:ext cx="179387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4397375" y="4715148"/>
            <a:ext cx="179388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5981700" y="4715148"/>
            <a:ext cx="179388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1228725" y="6228035"/>
            <a:ext cx="180975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2795588" y="6228035"/>
            <a:ext cx="179387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4397375" y="6228035"/>
            <a:ext cx="179388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5981700" y="6228035"/>
            <a:ext cx="179388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8" name="直線接點 47"/>
          <p:cNvCxnSpPr>
            <a:stCxn id="40" idx="6"/>
            <a:endCxn id="41" idx="2"/>
          </p:cNvCxnSpPr>
          <p:nvPr/>
        </p:nvCxnSpPr>
        <p:spPr>
          <a:xfrm>
            <a:off x="1409700" y="4805635"/>
            <a:ext cx="1385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44" idx="6"/>
            <a:endCxn id="45" idx="2"/>
          </p:cNvCxnSpPr>
          <p:nvPr/>
        </p:nvCxnSpPr>
        <p:spPr>
          <a:xfrm>
            <a:off x="1409700" y="6316935"/>
            <a:ext cx="1385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41" idx="6"/>
            <a:endCxn id="42" idx="2"/>
          </p:cNvCxnSpPr>
          <p:nvPr/>
        </p:nvCxnSpPr>
        <p:spPr>
          <a:xfrm>
            <a:off x="2974975" y="4805635"/>
            <a:ext cx="142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42" idx="6"/>
            <a:endCxn id="43" idx="2"/>
          </p:cNvCxnSpPr>
          <p:nvPr/>
        </p:nvCxnSpPr>
        <p:spPr>
          <a:xfrm>
            <a:off x="4576763" y="4805635"/>
            <a:ext cx="1404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45" idx="6"/>
            <a:endCxn id="46" idx="2"/>
          </p:cNvCxnSpPr>
          <p:nvPr/>
        </p:nvCxnSpPr>
        <p:spPr>
          <a:xfrm>
            <a:off x="2974975" y="6316935"/>
            <a:ext cx="142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46" idx="6"/>
            <a:endCxn id="47" idx="2"/>
          </p:cNvCxnSpPr>
          <p:nvPr/>
        </p:nvCxnSpPr>
        <p:spPr>
          <a:xfrm>
            <a:off x="4576763" y="6318523"/>
            <a:ext cx="1404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40" idx="4"/>
            <a:endCxn id="44" idx="0"/>
          </p:cNvCxnSpPr>
          <p:nvPr/>
        </p:nvCxnSpPr>
        <p:spPr>
          <a:xfrm>
            <a:off x="1319213" y="4896123"/>
            <a:ext cx="0" cy="1331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直線接點 54"/>
          <p:cNvCxnSpPr>
            <a:stCxn id="43" idx="4"/>
            <a:endCxn id="47" idx="0"/>
          </p:cNvCxnSpPr>
          <p:nvPr/>
        </p:nvCxnSpPr>
        <p:spPr>
          <a:xfrm>
            <a:off x="6072188" y="48961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41" idx="4"/>
            <a:endCxn id="45" idx="0"/>
          </p:cNvCxnSpPr>
          <p:nvPr/>
        </p:nvCxnSpPr>
        <p:spPr>
          <a:xfrm>
            <a:off x="2886075" y="48961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42" idx="4"/>
            <a:endCxn id="46" idx="0"/>
          </p:cNvCxnSpPr>
          <p:nvPr/>
        </p:nvCxnSpPr>
        <p:spPr>
          <a:xfrm>
            <a:off x="4487863" y="48961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91"/>
          <p:cNvSpPr txBox="1">
            <a:spLocks noChangeArrowheads="1"/>
          </p:cNvSpPr>
          <p:nvPr/>
        </p:nvSpPr>
        <p:spPr bwMode="auto">
          <a:xfrm>
            <a:off x="1804988" y="448972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9" name="文字方塊 92"/>
          <p:cNvSpPr txBox="1">
            <a:spLocks noChangeArrowheads="1"/>
          </p:cNvSpPr>
          <p:nvPr/>
        </p:nvSpPr>
        <p:spPr bwMode="auto">
          <a:xfrm>
            <a:off x="1804988" y="629947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" name="文字方塊 93"/>
          <p:cNvSpPr txBox="1">
            <a:spLocks noChangeArrowheads="1"/>
          </p:cNvSpPr>
          <p:nvPr/>
        </p:nvSpPr>
        <p:spPr bwMode="auto">
          <a:xfrm>
            <a:off x="3389313" y="448972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1" name="文字方塊 94"/>
          <p:cNvSpPr txBox="1">
            <a:spLocks noChangeArrowheads="1"/>
          </p:cNvSpPr>
          <p:nvPr/>
        </p:nvSpPr>
        <p:spPr bwMode="auto">
          <a:xfrm>
            <a:off x="2390775" y="5377135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2" name="文字方塊 95"/>
          <p:cNvSpPr txBox="1">
            <a:spLocks noChangeArrowheads="1"/>
          </p:cNvSpPr>
          <p:nvPr/>
        </p:nvSpPr>
        <p:spPr bwMode="auto">
          <a:xfrm>
            <a:off x="3389313" y="629947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3" name="文字方塊 96"/>
          <p:cNvSpPr txBox="1">
            <a:spLocks noChangeArrowheads="1"/>
          </p:cNvSpPr>
          <p:nvPr/>
        </p:nvSpPr>
        <p:spPr bwMode="auto">
          <a:xfrm>
            <a:off x="5045075" y="448972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" name="文字方塊 97"/>
          <p:cNvSpPr txBox="1">
            <a:spLocks noChangeArrowheads="1"/>
          </p:cNvSpPr>
          <p:nvPr/>
        </p:nvSpPr>
        <p:spPr bwMode="auto">
          <a:xfrm>
            <a:off x="5045075" y="629947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" name="文字方塊 98"/>
          <p:cNvSpPr txBox="1">
            <a:spLocks noChangeArrowheads="1"/>
          </p:cNvSpPr>
          <p:nvPr/>
        </p:nvSpPr>
        <p:spPr bwMode="auto">
          <a:xfrm>
            <a:off x="5910263" y="5364435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" name="文字方塊 99"/>
          <p:cNvSpPr txBox="1">
            <a:spLocks noChangeArrowheads="1"/>
          </p:cNvSpPr>
          <p:nvPr/>
        </p:nvSpPr>
        <p:spPr bwMode="auto">
          <a:xfrm>
            <a:off x="4149725" y="540094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" name="橢圓 66"/>
          <p:cNvSpPr/>
          <p:nvPr/>
        </p:nvSpPr>
        <p:spPr>
          <a:xfrm>
            <a:off x="7494588" y="4715148"/>
            <a:ext cx="179387" cy="180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7494588" y="6228035"/>
            <a:ext cx="179387" cy="179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9" name="直線接點 68"/>
          <p:cNvCxnSpPr>
            <a:stCxn id="43" idx="6"/>
            <a:endCxn id="67" idx="2"/>
          </p:cNvCxnSpPr>
          <p:nvPr/>
        </p:nvCxnSpPr>
        <p:spPr>
          <a:xfrm>
            <a:off x="6161088" y="4805635"/>
            <a:ext cx="1333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47" idx="6"/>
            <a:endCxn id="68" idx="2"/>
          </p:cNvCxnSpPr>
          <p:nvPr/>
        </p:nvCxnSpPr>
        <p:spPr>
          <a:xfrm>
            <a:off x="6161088" y="6318523"/>
            <a:ext cx="1333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7" idx="4"/>
            <a:endCxn id="68" idx="0"/>
          </p:cNvCxnSpPr>
          <p:nvPr/>
        </p:nvCxnSpPr>
        <p:spPr>
          <a:xfrm>
            <a:off x="7583488" y="4896123"/>
            <a:ext cx="0" cy="1331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116"/>
          <p:cNvSpPr txBox="1">
            <a:spLocks noChangeArrowheads="1"/>
          </p:cNvSpPr>
          <p:nvPr/>
        </p:nvSpPr>
        <p:spPr bwMode="auto">
          <a:xfrm>
            <a:off x="6557963" y="448972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3" name="文字方塊 117"/>
          <p:cNvSpPr txBox="1">
            <a:spLocks noChangeArrowheads="1"/>
          </p:cNvSpPr>
          <p:nvPr/>
        </p:nvSpPr>
        <p:spPr bwMode="auto">
          <a:xfrm>
            <a:off x="6557963" y="629947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3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4" name="文字方塊 118"/>
          <p:cNvSpPr txBox="1">
            <a:spLocks noChangeArrowheads="1"/>
          </p:cNvSpPr>
          <p:nvPr/>
        </p:nvSpPr>
        <p:spPr bwMode="auto">
          <a:xfrm>
            <a:off x="900113" y="537237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5" name="文字方塊 123"/>
          <p:cNvSpPr txBox="1">
            <a:spLocks noChangeArrowheads="1"/>
          </p:cNvSpPr>
          <p:nvPr/>
        </p:nvSpPr>
        <p:spPr bwMode="auto">
          <a:xfrm>
            <a:off x="7421563" y="5364435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6" name="文字方塊 93"/>
          <p:cNvSpPr txBox="1">
            <a:spLocks noChangeArrowheads="1"/>
          </p:cNvSpPr>
          <p:nvPr/>
        </p:nvSpPr>
        <p:spPr bwMode="auto">
          <a:xfrm>
            <a:off x="7421563" y="288634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7" name="文字方塊 91"/>
          <p:cNvSpPr txBox="1">
            <a:spLocks noChangeArrowheads="1"/>
          </p:cNvSpPr>
          <p:nvPr/>
        </p:nvSpPr>
        <p:spPr bwMode="auto">
          <a:xfrm>
            <a:off x="7421563" y="5380310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Calibri" pitchFamily="34" charset="0"/>
              </a:rPr>
              <a:t>0</a:t>
            </a:r>
            <a:endParaRPr kumimoji="0"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45E-6 L -0.36667 -0.003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21698E-6 L -0.7132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74" grpId="0"/>
      <p:bldP spid="75" grpId="0"/>
      <p:bldP spid="76" grpId="0"/>
      <p:bldP spid="7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1118</TotalTime>
  <Words>1170</Words>
  <Application>Microsoft Office PowerPoint</Application>
  <PresentationFormat>如螢幕大小 (4:3)</PresentationFormat>
  <Paragraphs>345</Paragraphs>
  <Slides>23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流線</vt:lpstr>
      <vt:lpstr>Rainbow connection numbers of Cartesian product of graphs</vt:lpstr>
      <vt:lpstr>Outline</vt:lpstr>
      <vt:lpstr>Definition (The Cartesian product)</vt:lpstr>
      <vt:lpstr>PowerPoint 簡報</vt:lpstr>
      <vt:lpstr>Definition (Rainbow connection number)</vt:lpstr>
      <vt:lpstr>PowerPoint 簡報</vt:lpstr>
      <vt:lpstr>Previous Results</vt:lpstr>
      <vt:lpstr>PowerPoint 簡報</vt:lpstr>
      <vt:lpstr>Main Results</vt:lpstr>
      <vt:lpstr>Rainbow connection numbers of the Cartesian product of paths and cycles</vt:lpstr>
      <vt:lpstr>PowerPoint 簡報</vt:lpstr>
      <vt:lpstr>Rainbow connection numbers of the Cartesian product of two trees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connection numbers of Cartesian product of graphs</dc:title>
  <dc:creator>Liang Yu-Jung</dc:creator>
  <cp:lastModifiedBy>Liang Yu-Jung</cp:lastModifiedBy>
  <cp:revision>59</cp:revision>
  <dcterms:created xsi:type="dcterms:W3CDTF">2012-07-11T02:32:04Z</dcterms:created>
  <dcterms:modified xsi:type="dcterms:W3CDTF">2012-08-10T15:20:38Z</dcterms:modified>
</cp:coreProperties>
</file>